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9"/>
  </p:handoutMasterIdLst>
  <p:sldIdLst>
    <p:sldId id="271" r:id="rId2"/>
    <p:sldId id="256" r:id="rId3"/>
    <p:sldId id="257" r:id="rId4"/>
    <p:sldId id="258" r:id="rId5"/>
    <p:sldId id="261" r:id="rId6"/>
    <p:sldId id="262" r:id="rId7"/>
    <p:sldId id="263" r:id="rId8"/>
    <p:sldId id="264" r:id="rId9"/>
    <p:sldId id="265" r:id="rId10"/>
    <p:sldId id="267" r:id="rId11"/>
    <p:sldId id="273" r:id="rId12"/>
    <p:sldId id="268" r:id="rId13"/>
    <p:sldId id="272" r:id="rId14"/>
    <p:sldId id="266" r:id="rId15"/>
    <p:sldId id="269" r:id="rId16"/>
    <p:sldId id="270" r:id="rId17"/>
    <p:sldId id="274" r:id="rId18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11CBE1-A14C-4C85-9CA9-4A339F1652D2}" type="datetimeFigureOut">
              <a:rPr lang="el-GR" smtClean="0"/>
              <a:t>10/9/2024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1AAABC-A938-4E9E-8726-BE411FB138D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31479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C516-6D8F-432E-8525-F92CCA4B9659}" type="datetimeFigureOut">
              <a:rPr lang="el-GR" smtClean="0"/>
              <a:t>10/9/2024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FE3AFA2-1A5E-449B-A00D-928E2B802CC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61674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C516-6D8F-432E-8525-F92CCA4B9659}" type="datetimeFigureOut">
              <a:rPr lang="el-GR" smtClean="0"/>
              <a:t>10/9/2024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FE3AFA2-1A5E-449B-A00D-928E2B802CC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53183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C516-6D8F-432E-8525-F92CCA4B9659}" type="datetimeFigureOut">
              <a:rPr lang="el-GR" smtClean="0"/>
              <a:t>10/9/2024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FE3AFA2-1A5E-449B-A00D-928E2B802CCE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56069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C516-6D8F-432E-8525-F92CCA4B9659}" type="datetimeFigureOut">
              <a:rPr lang="el-GR" smtClean="0"/>
              <a:t>10/9/2024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FE3AFA2-1A5E-449B-A00D-928E2B802CC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0145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C516-6D8F-432E-8525-F92CCA4B9659}" type="datetimeFigureOut">
              <a:rPr lang="el-GR" smtClean="0"/>
              <a:t>10/9/2024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FE3AFA2-1A5E-449B-A00D-928E2B802CCE}" type="slidenum">
              <a:rPr lang="el-GR" smtClean="0"/>
              <a:t>‹#›</a:t>
            </a:fld>
            <a:endParaRPr lang="el-G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447588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C516-6D8F-432E-8525-F92CCA4B9659}" type="datetimeFigureOut">
              <a:rPr lang="el-GR" smtClean="0"/>
              <a:t>10/9/2024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FE3AFA2-1A5E-449B-A00D-928E2B802CC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08045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C516-6D8F-432E-8525-F92CCA4B9659}" type="datetimeFigureOut">
              <a:rPr lang="el-GR" smtClean="0"/>
              <a:t>10/9/2024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3AFA2-1A5E-449B-A00D-928E2B802CC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992514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C516-6D8F-432E-8525-F92CCA4B9659}" type="datetimeFigureOut">
              <a:rPr lang="el-GR" smtClean="0"/>
              <a:t>10/9/2024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3AFA2-1A5E-449B-A00D-928E2B802CC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08345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C516-6D8F-432E-8525-F92CCA4B9659}" type="datetimeFigureOut">
              <a:rPr lang="el-GR" smtClean="0"/>
              <a:t>10/9/2024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3AFA2-1A5E-449B-A00D-928E2B802CC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1291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C516-6D8F-432E-8525-F92CCA4B9659}" type="datetimeFigureOut">
              <a:rPr lang="el-GR" smtClean="0"/>
              <a:t>10/9/2024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FE3AFA2-1A5E-449B-A00D-928E2B802CC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190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C516-6D8F-432E-8525-F92CCA4B9659}" type="datetimeFigureOut">
              <a:rPr lang="el-GR" smtClean="0"/>
              <a:t>10/9/2024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FE3AFA2-1A5E-449B-A00D-928E2B802CC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44074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C516-6D8F-432E-8525-F92CCA4B9659}" type="datetimeFigureOut">
              <a:rPr lang="el-GR" smtClean="0"/>
              <a:t>10/9/2024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FE3AFA2-1A5E-449B-A00D-928E2B802CC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6385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C516-6D8F-432E-8525-F92CCA4B9659}" type="datetimeFigureOut">
              <a:rPr lang="el-GR" smtClean="0"/>
              <a:t>10/9/2024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3AFA2-1A5E-449B-A00D-928E2B802CC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50272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C516-6D8F-432E-8525-F92CCA4B9659}" type="datetimeFigureOut">
              <a:rPr lang="el-GR" smtClean="0"/>
              <a:t>10/9/2024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3AFA2-1A5E-449B-A00D-928E2B802CC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82537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C516-6D8F-432E-8525-F92CCA4B9659}" type="datetimeFigureOut">
              <a:rPr lang="el-GR" smtClean="0"/>
              <a:t>10/9/2024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3AFA2-1A5E-449B-A00D-928E2B802CC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1749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C516-6D8F-432E-8525-F92CCA4B9659}" type="datetimeFigureOut">
              <a:rPr lang="el-GR" smtClean="0"/>
              <a:t>10/9/2024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FE3AFA2-1A5E-449B-A00D-928E2B802CC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63320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2C516-6D8F-432E-8525-F92CCA4B9659}" type="datetimeFigureOut">
              <a:rPr lang="el-GR" smtClean="0"/>
              <a:t>10/9/2024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FE3AFA2-1A5E-449B-A00D-928E2B802CC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38104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 </a:t>
            </a:r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 </a:t>
            </a:r>
            <a:r>
              <a:rPr lang="el-GR" dirty="0"/>
              <a:t/>
            </a:r>
            <a:br>
              <a:rPr lang="el-GR" dirty="0"/>
            </a:br>
            <a:r>
              <a:rPr lang="el-GR" dirty="0"/>
              <a:t/>
            </a:r>
            <a:br>
              <a:rPr lang="el-GR" dirty="0"/>
            </a:br>
            <a:r>
              <a:rPr lang="el-GR" dirty="0"/>
              <a:t> </a:t>
            </a:r>
            <a:br>
              <a:rPr lang="el-GR" dirty="0"/>
            </a:br>
            <a:r>
              <a:rPr lang="el-GR" b="1" dirty="0">
                <a:solidFill>
                  <a:schemeClr val="accent1">
                    <a:lumMod val="75000"/>
                  </a:schemeClr>
                </a:solidFill>
              </a:rPr>
              <a:t>Μονάδα Εσωτερικού Ελέγχου (Μ.Ε.Ε.)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l-GR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l-GR" b="1" dirty="0">
                <a:solidFill>
                  <a:schemeClr val="accent1">
                    <a:lumMod val="75000"/>
                  </a:schemeClr>
                </a:solidFill>
              </a:rPr>
              <a:t>Αυτοτελές Τμήμα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endParaRPr lang="en-US" b="1" dirty="0" smtClean="0"/>
          </a:p>
          <a:p>
            <a:r>
              <a:rPr lang="el-GR" b="1" dirty="0" smtClean="0"/>
              <a:t>ν</a:t>
            </a:r>
            <a:r>
              <a:rPr lang="el-GR" b="1" dirty="0"/>
              <a:t>. 4795/2021 «Σύστημα Εσωτερικού Ελέγχου του Δημόσιου Τομέα</a:t>
            </a:r>
            <a:r>
              <a:rPr lang="el-GR" b="1" dirty="0" smtClean="0"/>
              <a:t>»</a:t>
            </a:r>
            <a:r>
              <a:rPr lang="el-GR" b="1" dirty="0"/>
              <a:t> </a:t>
            </a:r>
            <a:endParaRPr lang="en-US" b="1" dirty="0" smtClean="0"/>
          </a:p>
          <a:p>
            <a:r>
              <a:rPr lang="el-GR" b="1" dirty="0" smtClean="0"/>
              <a:t>ν</a:t>
            </a:r>
            <a:r>
              <a:rPr lang="el-GR" b="1" dirty="0"/>
              <a:t>. </a:t>
            </a:r>
            <a:r>
              <a:rPr lang="el-GR" b="1" dirty="0" smtClean="0"/>
              <a:t>3492/2006</a:t>
            </a:r>
            <a:r>
              <a:rPr lang="en-US" b="1" dirty="0" smtClean="0"/>
              <a:t> </a:t>
            </a:r>
            <a:r>
              <a:rPr lang="el-GR" b="1" dirty="0" smtClean="0"/>
              <a:t>άρθρο </a:t>
            </a:r>
            <a:r>
              <a:rPr lang="el-GR" b="1" dirty="0"/>
              <a:t>12 </a:t>
            </a:r>
            <a:r>
              <a:rPr lang="el-GR" b="1" dirty="0" smtClean="0"/>
              <a:t> </a:t>
            </a:r>
            <a:r>
              <a:rPr lang="el-GR" b="1" dirty="0"/>
              <a:t>«Σύσταση μονάδων εσωτερικού ελέγχου»</a:t>
            </a:r>
            <a:r>
              <a:rPr lang="el-GR" dirty="0"/>
              <a:t/>
            </a:r>
            <a:br>
              <a:rPr lang="el-GR" dirty="0"/>
            </a:br>
            <a:endParaRPr lang="el-GR" dirty="0" smtClean="0"/>
          </a:p>
          <a:p>
            <a:pPr algn="ctr"/>
            <a:r>
              <a:rPr lang="el-GR" sz="3600" b="1" i="1" dirty="0" smtClean="0"/>
              <a:t>ΙΑΝΟΥΑΡΙΟΣ 2024</a:t>
            </a:r>
            <a:endParaRPr lang="el-GR" sz="3600" b="1" i="1" dirty="0"/>
          </a:p>
        </p:txBody>
      </p:sp>
    </p:spTree>
    <p:extLst>
      <p:ext uri="{BB962C8B-B14F-4D97-AF65-F5344CB8AC3E}">
        <p14:creationId xmlns:p14="http://schemas.microsoft.com/office/powerpoint/2010/main" val="9260140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Αποστολή του Εσωτερικού Ελέγχου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Η </a:t>
            </a:r>
            <a:r>
              <a:rPr lang="el-GR" dirty="0"/>
              <a:t>αποστολή του Εσωτερικού Ελέγχου, σύμφωνα με το Ινστιτούτο Εσωτερικών </a:t>
            </a:r>
            <a:r>
              <a:rPr lang="el-GR" dirty="0" smtClean="0"/>
              <a:t>Ελεγκτών είναι: </a:t>
            </a:r>
          </a:p>
          <a:p>
            <a:pPr marL="0" indent="0">
              <a:buNone/>
            </a:pPr>
            <a:r>
              <a:rPr lang="el-GR" sz="3600" dirty="0" smtClean="0">
                <a:solidFill>
                  <a:schemeClr val="accent1">
                    <a:lumMod val="75000"/>
                  </a:schemeClr>
                </a:solidFill>
              </a:rPr>
              <a:t>"</a:t>
            </a:r>
            <a:r>
              <a:rPr lang="el-GR" sz="3600" i="1" dirty="0">
                <a:solidFill>
                  <a:schemeClr val="accent1">
                    <a:lumMod val="75000"/>
                  </a:schemeClr>
                </a:solidFill>
              </a:rPr>
              <a:t>Να ενισχύει και να προστατεύει την αξία του οργανισμού, παρέχοντας </a:t>
            </a:r>
            <a:r>
              <a:rPr lang="el-GR" sz="3600" i="1" dirty="0" smtClean="0">
                <a:solidFill>
                  <a:schemeClr val="accent1">
                    <a:lumMod val="75000"/>
                  </a:schemeClr>
                </a:solidFill>
              </a:rPr>
              <a:t>αντικειμενική και </a:t>
            </a:r>
            <a:r>
              <a:rPr lang="el-GR" sz="3600" i="1" dirty="0">
                <a:solidFill>
                  <a:schemeClr val="accent1">
                    <a:lumMod val="75000"/>
                  </a:schemeClr>
                </a:solidFill>
              </a:rPr>
              <a:t>βάσει </a:t>
            </a:r>
            <a:r>
              <a:rPr lang="el-GR" sz="3600" b="1" i="1" dirty="0">
                <a:solidFill>
                  <a:srgbClr val="C00000"/>
                </a:solidFill>
              </a:rPr>
              <a:t>κινδύνων</a:t>
            </a:r>
            <a:r>
              <a:rPr lang="el-GR" sz="3600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l-GR" sz="3600" i="1" dirty="0">
                <a:solidFill>
                  <a:schemeClr val="accent1">
                    <a:lumMod val="75000"/>
                  </a:schemeClr>
                </a:solidFill>
              </a:rPr>
              <a:t>διαβεβαίωση, συμβουλές και πληροφόρηση’’.</a:t>
            </a:r>
            <a:endParaRPr lang="el-GR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64588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  <a:t>Εφαρμογή διοικητικών διαδικασιών</a:t>
            </a:r>
            <a:endParaRPr lang="el-G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1091852" y="2050796"/>
            <a:ext cx="10008296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dirty="0" smtClean="0">
                <a:latin typeface="Calibri-Italic"/>
              </a:rPr>
              <a:t>Όπως προκύπτει από τον ορισμό της έννοιας του Εσωτερικού Ελέγχου, ο έλεγχος Βοηθάει </a:t>
            </a:r>
            <a:r>
              <a:rPr lang="el-GR" sz="2400" dirty="0">
                <a:latin typeface="Calibri-Italic"/>
              </a:rPr>
              <a:t>τον Οργανισμό να επιτύχει τους αντικειμενικούς σκοπούς του, υιοθετώντας μία συστηματική, επαγγελματική προσέγγιση στην αξιολόγηση και βελτίωση της αποτελεσματικότητας των </a:t>
            </a:r>
            <a:r>
              <a:rPr lang="el-GR" sz="2400" b="1" dirty="0">
                <a:solidFill>
                  <a:srgbClr val="C00000"/>
                </a:solidFill>
                <a:latin typeface="Calibri-Italic"/>
              </a:rPr>
              <a:t>διαδικασιών διαχείρισης </a:t>
            </a:r>
            <a:r>
              <a:rPr lang="el-GR" sz="2400" b="1" dirty="0" smtClean="0">
                <a:solidFill>
                  <a:srgbClr val="C00000"/>
                </a:solidFill>
                <a:latin typeface="Calibri-Italic"/>
              </a:rPr>
              <a:t>κινδύνων</a:t>
            </a:r>
            <a:r>
              <a:rPr lang="el-GR" sz="2400" dirty="0" smtClean="0">
                <a:latin typeface="Calibri-Italic"/>
              </a:rPr>
              <a:t>.</a:t>
            </a:r>
            <a:endParaRPr lang="el-GR" sz="2400" dirty="0">
              <a:latin typeface="Calibri" panose="020F0502020204030204" pitchFamily="34" charset="0"/>
            </a:endParaRPr>
          </a:p>
          <a:p>
            <a:endParaRPr lang="el-GR" sz="2400" dirty="0" smtClean="0">
              <a:latin typeface="Calibri" panose="020F0502020204030204" pitchFamily="34" charset="0"/>
            </a:endParaRPr>
          </a:p>
          <a:p>
            <a:r>
              <a:rPr lang="el-GR" sz="24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Ελέγχονται οι διαδικασίες</a:t>
            </a:r>
            <a:r>
              <a:rPr lang="el-GR" sz="24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l-GR" sz="2400" dirty="0" smtClean="0">
                <a:latin typeface="Calibri" panose="020F0502020204030204" pitchFamily="34" charset="0"/>
              </a:rPr>
              <a:t>στις επιχειρησιακές μονάδες με σκοπό την βελτίωσή τους ή την καθιέρωση αν δεν υπάρχουν.</a:t>
            </a:r>
          </a:p>
          <a:p>
            <a:endParaRPr lang="el-GR" sz="2400" dirty="0">
              <a:latin typeface="Calibri" panose="020F0502020204030204" pitchFamily="34" charset="0"/>
            </a:endParaRPr>
          </a:p>
          <a:p>
            <a:r>
              <a:rPr lang="el-GR" sz="24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Δεν</a:t>
            </a:r>
            <a:r>
              <a:rPr lang="el-GR" sz="2400" dirty="0" smtClean="0">
                <a:latin typeface="Calibri" panose="020F0502020204030204" pitchFamily="34" charset="0"/>
              </a:rPr>
              <a:t> ελέγχονται υπηρεσιακοί παράγοντες - πρόσωπα.</a:t>
            </a:r>
          </a:p>
          <a:p>
            <a:r>
              <a:rPr lang="el-GR" i="1" dirty="0" smtClean="0">
                <a:latin typeface="Calibri" panose="020F0502020204030204" pitchFamily="34" charset="0"/>
              </a:rPr>
              <a:t> </a:t>
            </a:r>
            <a:endParaRPr lang="el-GR" i="1" dirty="0" smtClean="0">
              <a:latin typeface="Calibri-Italic"/>
            </a:endParaRPr>
          </a:p>
        </p:txBody>
      </p:sp>
    </p:spTree>
    <p:extLst>
      <p:ext uri="{BB962C8B-B14F-4D97-AF65-F5344CB8AC3E}">
        <p14:creationId xmlns:p14="http://schemas.microsoft.com/office/powerpoint/2010/main" val="9824834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solidFill>
                  <a:srgbClr val="C00000"/>
                </a:solidFill>
              </a:rPr>
              <a:t>Κίνδυνοι</a:t>
            </a:r>
            <a:r>
              <a:rPr lang="el-GR" dirty="0" smtClean="0">
                <a:solidFill>
                  <a:srgbClr val="C00000"/>
                </a:solidFill>
              </a:rPr>
              <a:t> </a:t>
            </a:r>
            <a:r>
              <a:rPr lang="el-GR" b="1" dirty="0" smtClean="0">
                <a:solidFill>
                  <a:srgbClr val="C00000"/>
                </a:solidFill>
              </a:rPr>
              <a:t>και αξιολόγηση αυτών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939451" y="1582341"/>
            <a:ext cx="10509337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Κατά την αξιολόγηση κινδύνων ο Επικεφαλής Εσωτερικού Ελέγχου </a:t>
            </a:r>
            <a:r>
              <a:rPr lang="el-GR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εξετάζει τους σχετικούς </a:t>
            </a:r>
            <a:r>
              <a:rPr lang="el-GR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κινδύνους: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Στρατηγικοί 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κίνδυνοι είναι εκείνοι που θα μπορούσαν να επηρεάσουν την </a:t>
            </a:r>
            <a:r>
              <a:rPr lang="el-GR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επίτευξη των 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στόχων και των ιδιαίτερων πρωτοβουλιών </a:t>
            </a:r>
            <a:r>
              <a:rPr lang="el-GR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του Οργανισμού Τοπικής Αυτοδιοίκησης</a:t>
            </a:r>
            <a:endParaRPr lang="el-GR" sz="2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Λειτουργικοί 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κίνδυνοι είναι περιστατικά που θα μπορούσαν να δυσχεράνουν </a:t>
            </a:r>
            <a:r>
              <a:rPr lang="el-GR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την παροχή 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των κύριων υπηρεσιών, δραστηριοτήτων, προγραμμάτων ή παραδοτέων </a:t>
            </a:r>
            <a:r>
              <a:rPr lang="el-GR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του Οργανισμού 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Τοπικής </a:t>
            </a:r>
            <a:r>
              <a:rPr lang="el-GR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Αυτοδιοίκησης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sz="2400" dirty="0"/>
              <a:t>Οι οικονομικοί κίνδυνοι σχετίζονται με την ικανότητα υλοποίησης </a:t>
            </a:r>
            <a:r>
              <a:rPr lang="el-GR" sz="2400" dirty="0" smtClean="0"/>
              <a:t>των δραστηριοτήτων </a:t>
            </a:r>
            <a:r>
              <a:rPr lang="el-GR" sz="2400" dirty="0"/>
              <a:t>του Οργανισμού Τοπικής Αυτοδιοίκησης εντός προϋπολογισμού</a:t>
            </a:r>
            <a:r>
              <a:rPr lang="el-GR" sz="2400" dirty="0" smtClean="0"/>
              <a:t>, πιθανών </a:t>
            </a:r>
            <a:r>
              <a:rPr lang="el-GR" sz="2400" dirty="0"/>
              <a:t>περιορισμών στους πόρους του Οργανισμού ή </a:t>
            </a:r>
            <a:r>
              <a:rPr lang="el-GR" sz="2400" dirty="0" smtClean="0"/>
              <a:t>θεμάτων χρηματοοικονομικών </a:t>
            </a:r>
            <a:r>
              <a:rPr lang="el-GR" sz="2400" dirty="0"/>
              <a:t>αναφορών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sz="2400" dirty="0" smtClean="0"/>
              <a:t>Κίνδυνοι </a:t>
            </a:r>
            <a:r>
              <a:rPr lang="el-GR" sz="2400" dirty="0"/>
              <a:t>σχετικά με τη συμμόρφωση στην ισχύουσα νομοθεσία, το </a:t>
            </a:r>
            <a:r>
              <a:rPr lang="el-GR" sz="2400" dirty="0" smtClean="0"/>
              <a:t>κανονιστικό πλαίσιο </a:t>
            </a:r>
            <a:r>
              <a:rPr lang="el-GR" sz="2400" dirty="0"/>
              <a:t>ή το πλαίσιο πολιτικής του Οργανισμού Τοπικής Αυτοδιοίκησης</a:t>
            </a:r>
            <a:endParaRPr lang="el-GR" sz="24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0052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8200" y="651353"/>
            <a:ext cx="10515600" cy="1377383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l-GR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l-GR" dirty="0" smtClean="0">
                <a:solidFill>
                  <a:schemeClr val="accent1">
                    <a:lumMod val="75000"/>
                  </a:schemeClr>
                </a:solidFill>
              </a:rPr>
              <a:t>Δημοσιονομικοί κίνδυνοι</a:t>
            </a:r>
            <a:br>
              <a:rPr lang="el-GR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l-GR" sz="2400" dirty="0" smtClean="0"/>
              <a:t>ΦΕΚ 4938/9-11-2020</a:t>
            </a:r>
            <a:br>
              <a:rPr lang="el-GR" sz="2400" dirty="0" smtClean="0"/>
            </a:br>
            <a:r>
              <a:rPr lang="el-GR" sz="2400" dirty="0" smtClean="0"/>
              <a:t>ΑΡΘΡΟ 1:</a:t>
            </a:r>
            <a:br>
              <a:rPr lang="el-GR" sz="2400" dirty="0" smtClean="0"/>
            </a:br>
            <a:endParaRPr lang="el-GR" sz="2400" dirty="0"/>
          </a:p>
        </p:txBody>
      </p:sp>
      <p:sp>
        <p:nvSpPr>
          <p:cNvPr id="3" name="Ορθογώνιο 2"/>
          <p:cNvSpPr/>
          <p:nvPr/>
        </p:nvSpPr>
        <p:spPr>
          <a:xfrm>
            <a:off x="1114816" y="2329360"/>
            <a:ext cx="1023898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dirty="0"/>
              <a:t>Ως δημοσιονομικοί κίνδυνοι νοούνται:</a:t>
            </a:r>
            <a:br>
              <a:rPr lang="el-GR" sz="2000" dirty="0"/>
            </a:br>
            <a:r>
              <a:rPr lang="el-GR" sz="2000" dirty="0" smtClean="0"/>
              <a:t>1. ο </a:t>
            </a:r>
            <a:r>
              <a:rPr lang="el-GR" sz="2000" dirty="0"/>
              <a:t>κίνδυνος αυθαίρετης υλικής αφαίρεσης ή καταστροφής της περιουσίας του φορέα (</a:t>
            </a:r>
            <a:r>
              <a:rPr lang="el-GR" sz="2000" dirty="0" smtClean="0"/>
              <a:t>υπεξαίρεση)</a:t>
            </a:r>
          </a:p>
          <a:p>
            <a:r>
              <a:rPr lang="el-GR" sz="2000" dirty="0" smtClean="0"/>
              <a:t>2. Ο κίνδυνος απεμπόλησης από τον φορέα δημοσίων αξιώσεών του εις βάρος τρίτων (φόροι, τέλη </a:t>
            </a:r>
            <a:r>
              <a:rPr lang="el-GR" sz="2000" dirty="0" err="1" smtClean="0"/>
              <a:t>κ.λ.π</a:t>
            </a:r>
            <a:r>
              <a:rPr lang="el-GR" sz="2000" dirty="0" smtClean="0"/>
              <a:t>.)</a:t>
            </a:r>
          </a:p>
          <a:p>
            <a:r>
              <a:rPr lang="el-GR" sz="2000" dirty="0" smtClean="0"/>
              <a:t>3. Ο κίνδυνος ανάληψης από τον φορέα δημοσίων υποχρεώσεων χωρίς δυνατότητα εκπλήρωσης (δάνεια)</a:t>
            </a:r>
          </a:p>
          <a:p>
            <a:r>
              <a:rPr lang="el-GR" sz="2000" dirty="0" smtClean="0"/>
              <a:t>4. Ο κίνδυνος μη σύννομης χορήγησης από τον φορέα δικαιωμάτων υπέρ τρίτων (μη νόμιμη ανάθεση)</a:t>
            </a:r>
          </a:p>
          <a:p>
            <a:r>
              <a:rPr lang="el-GR" sz="2000" dirty="0" smtClean="0"/>
              <a:t>5. Ο κίνδυνος μη σύννομης εκταμίευσης από τον φορέα δημοσίου χρήματος ή διάθεσης περιουσίας (πληρωμή χωρίς παραλαβή)</a:t>
            </a:r>
          </a:p>
          <a:p>
            <a:r>
              <a:rPr lang="el-GR" sz="2000" dirty="0" smtClean="0"/>
              <a:t>6. Ο κίνδυνος διάθεσης από τον φορέα δημοσίου χρήματος χωρίς εγγυήσεις για την επίτευξη καλύτερου αποτελέσματος (σπάταλη διαχείριση)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146071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  <a:t>Σκοπός</a:t>
            </a:r>
            <a:r>
              <a:rPr lang="el-GR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  <a:t>της αξιολόγησης των κινδύνων </a:t>
            </a:r>
            <a:endParaRPr lang="el-G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375781" y="1859340"/>
            <a:ext cx="1131100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2800" dirty="0">
                <a:latin typeface="Calibri" panose="020F0502020204030204" pitchFamily="34" charset="0"/>
              </a:rPr>
              <a:t>Ο κύριος σκοπός της αξιολόγησης κινδύνων για τον Ετήσιο </a:t>
            </a:r>
            <a:r>
              <a:rPr lang="el-GR" sz="2800" dirty="0" smtClean="0">
                <a:latin typeface="Calibri" panose="020F0502020204030204" pitchFamily="34" charset="0"/>
              </a:rPr>
              <a:t>Προγραμματισμό </a:t>
            </a:r>
            <a:r>
              <a:rPr lang="el-GR" sz="2800" dirty="0">
                <a:latin typeface="Calibri" panose="020F0502020204030204" pitchFamily="34" charset="0"/>
              </a:rPr>
              <a:t>Ελέγχων </a:t>
            </a:r>
            <a:r>
              <a:rPr lang="el-GR" sz="2800" dirty="0" smtClean="0">
                <a:latin typeface="Calibri" panose="020F0502020204030204" pitchFamily="34" charset="0"/>
              </a:rPr>
              <a:t>είναι να </a:t>
            </a:r>
            <a:r>
              <a:rPr lang="el-GR" sz="2800" dirty="0" err="1">
                <a:latin typeface="Calibri" panose="020F0502020204030204" pitchFamily="34" charset="0"/>
              </a:rPr>
              <a:t>προτεραιοποιηθούν</a:t>
            </a:r>
            <a:r>
              <a:rPr lang="el-GR" sz="2800" dirty="0">
                <a:latin typeface="Calibri" panose="020F0502020204030204" pitchFamily="34" charset="0"/>
              </a:rPr>
              <a:t> οι προς έλεγχο περιοχές </a:t>
            </a:r>
            <a:r>
              <a:rPr lang="el-GR" sz="2800" dirty="0" smtClean="0">
                <a:latin typeface="Calibri" panose="020F0502020204030204" pitchFamily="34" charset="0"/>
              </a:rPr>
              <a:t>και </a:t>
            </a:r>
            <a:r>
              <a:rPr lang="el-GR" sz="2800" dirty="0">
                <a:latin typeface="Calibri" panose="020F0502020204030204" pitchFamily="34" charset="0"/>
              </a:rPr>
              <a:t>να δοθεί </a:t>
            </a:r>
            <a:r>
              <a:rPr lang="el-GR" sz="2800" dirty="0" smtClean="0">
                <a:latin typeface="Calibri" panose="020F0502020204030204" pitchFamily="34" charset="0"/>
              </a:rPr>
              <a:t>σημασία στους </a:t>
            </a:r>
            <a:r>
              <a:rPr lang="el-GR" sz="2800" dirty="0">
                <a:latin typeface="Calibri" panose="020F0502020204030204" pitchFamily="34" charset="0"/>
              </a:rPr>
              <a:t>σημαντικούς κινδύνους. </a:t>
            </a:r>
            <a:endParaRPr lang="el-GR" sz="2800" dirty="0" smtClean="0">
              <a:latin typeface="Calibri" panose="020F0502020204030204" pitchFamily="34" charset="0"/>
            </a:endParaRPr>
          </a:p>
          <a:p>
            <a:pPr algn="just"/>
            <a:endParaRPr lang="el-GR" sz="2800" dirty="0" smtClean="0">
              <a:latin typeface="Calibri" panose="020F0502020204030204" pitchFamily="34" charset="0"/>
            </a:endParaRPr>
          </a:p>
          <a:p>
            <a:pPr algn="just"/>
            <a:r>
              <a:rPr lang="el-GR" sz="2800" dirty="0" smtClean="0">
                <a:latin typeface="Calibri" panose="020F0502020204030204" pitchFamily="34" charset="0"/>
              </a:rPr>
              <a:t>Σύμφωνα </a:t>
            </a:r>
            <a:r>
              <a:rPr lang="el-GR" sz="2800" dirty="0">
                <a:latin typeface="Calibri" panose="020F0502020204030204" pitchFamily="34" charset="0"/>
              </a:rPr>
              <a:t>με το </a:t>
            </a:r>
            <a:r>
              <a:rPr lang="el-GR" sz="2800" dirty="0" smtClean="0">
                <a:latin typeface="Calibri" panose="020F0502020204030204" pitchFamily="34" charset="0"/>
              </a:rPr>
              <a:t>επαγγελματικό πρότυπο </a:t>
            </a:r>
            <a:r>
              <a:rPr lang="el-GR" sz="2800" dirty="0">
                <a:latin typeface="Calibri" panose="020F0502020204030204" pitchFamily="34" charset="0"/>
              </a:rPr>
              <a:t>2010 «Ο Επικεφαλής Εσωτερικού</a:t>
            </a:r>
          </a:p>
          <a:p>
            <a:pPr algn="just"/>
            <a:r>
              <a:rPr lang="el-GR" sz="2800" dirty="0">
                <a:latin typeface="Calibri" panose="020F0502020204030204" pitchFamily="34" charset="0"/>
              </a:rPr>
              <a:t>Ελέγχου </a:t>
            </a:r>
            <a:r>
              <a:rPr lang="el-GR" sz="2800" dirty="0" smtClean="0">
                <a:latin typeface="Calibri" panose="020F0502020204030204" pitchFamily="34" charset="0"/>
              </a:rPr>
              <a:t>καταρτίζει </a:t>
            </a:r>
            <a:r>
              <a:rPr lang="el-GR" sz="2800" dirty="0">
                <a:latin typeface="Calibri" panose="020F0502020204030204" pitchFamily="34" charset="0"/>
              </a:rPr>
              <a:t>ένα πρόγραμμα ελέγχων με βάση την εκτίμηση κινδύνων, </a:t>
            </a:r>
            <a:r>
              <a:rPr lang="el-GR" sz="2800" dirty="0" smtClean="0">
                <a:latin typeface="Calibri" panose="020F0502020204030204" pitchFamily="34" charset="0"/>
              </a:rPr>
              <a:t>με σκοπό </a:t>
            </a:r>
            <a:r>
              <a:rPr lang="el-GR" sz="2800" dirty="0">
                <a:latin typeface="Calibri" panose="020F0502020204030204" pitchFamily="34" charset="0"/>
              </a:rPr>
              <a:t>να προσδιορίσει τις προτεραιότητες της Μονάδας Εσωτερικού Ελέγχου, σύμφωνα </a:t>
            </a:r>
            <a:r>
              <a:rPr lang="el-GR" sz="2800" dirty="0" smtClean="0">
                <a:latin typeface="Calibri" panose="020F0502020204030204" pitchFamily="34" charset="0"/>
              </a:rPr>
              <a:t>με τους </a:t>
            </a:r>
            <a:r>
              <a:rPr lang="el-GR" sz="2800" dirty="0">
                <a:latin typeface="Calibri" panose="020F0502020204030204" pitchFamily="34" charset="0"/>
              </a:rPr>
              <a:t>στόχους του οργανισμού».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11089318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9690"/>
          </a:xfrm>
        </p:spPr>
        <p:txBody>
          <a:bodyPr>
            <a:normAutofit/>
          </a:bodyPr>
          <a:lstStyle/>
          <a:p>
            <a:pPr algn="ctr"/>
            <a:r>
              <a:rPr lang="el-GR" sz="3600" dirty="0" smtClean="0">
                <a:solidFill>
                  <a:schemeClr val="accent1">
                    <a:lumMod val="75000"/>
                  </a:schemeClr>
                </a:solidFill>
              </a:rPr>
              <a:t>Διαδικασία διενέργειας ελέγχου</a:t>
            </a:r>
            <a:endParaRPr lang="el-GR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Ορθογώνιο 3"/>
          <p:cNvSpPr/>
          <p:nvPr/>
        </p:nvSpPr>
        <p:spPr>
          <a:xfrm>
            <a:off x="638826" y="1114816"/>
            <a:ext cx="10689921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dirty="0">
                <a:latin typeface="Calibri" panose="020F0502020204030204" pitchFamily="34" charset="0"/>
              </a:rPr>
              <a:t>Η </a:t>
            </a:r>
            <a:r>
              <a:rPr lang="el-GR" sz="2000" dirty="0" smtClean="0">
                <a:latin typeface="Calibri" panose="020F0502020204030204" pitchFamily="34" charset="0"/>
              </a:rPr>
              <a:t>Μονάδα Εσωτερικού Ελέγχου:  </a:t>
            </a:r>
          </a:p>
          <a:p>
            <a:r>
              <a:rPr lang="el-GR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Προτείνει</a:t>
            </a:r>
            <a:r>
              <a:rPr lang="el-GR" sz="2000" dirty="0" smtClean="0">
                <a:latin typeface="Calibri" panose="020F0502020204030204" pitchFamily="34" charset="0"/>
              </a:rPr>
              <a:t> </a:t>
            </a:r>
            <a:r>
              <a:rPr lang="el-GR" sz="2000" dirty="0">
                <a:latin typeface="Calibri" panose="020F0502020204030204" pitchFamily="34" charset="0"/>
              </a:rPr>
              <a:t>το ετήσιο πρόγραμμα ελέγχων (</a:t>
            </a:r>
            <a:r>
              <a:rPr lang="el-GR" sz="2000" dirty="0" smtClean="0">
                <a:latin typeface="Calibri" panose="020F0502020204030204" pitchFamily="34" charset="0"/>
              </a:rPr>
              <a:t>βάσει αξιολόγησης </a:t>
            </a:r>
            <a:r>
              <a:rPr lang="el-GR" sz="2000" dirty="0">
                <a:latin typeface="Calibri" panose="020F0502020204030204" pitchFamily="34" charset="0"/>
              </a:rPr>
              <a:t>κινδύνων) </a:t>
            </a:r>
            <a:r>
              <a:rPr lang="el-GR" sz="2000" dirty="0" smtClean="0">
                <a:latin typeface="Calibri" panose="020F0502020204030204" pitchFamily="34" charset="0"/>
              </a:rPr>
              <a:t>και με </a:t>
            </a:r>
            <a:r>
              <a:rPr lang="el-GR" sz="2000" dirty="0">
                <a:latin typeface="Calibri" panose="020F0502020204030204" pitchFamily="34" charset="0"/>
              </a:rPr>
              <a:t>σχετική </a:t>
            </a:r>
            <a:r>
              <a:rPr lang="el-GR" sz="2000" dirty="0" smtClean="0">
                <a:latin typeface="Calibri" panose="020F0502020204030204" pitchFamily="34" charset="0"/>
              </a:rPr>
              <a:t>απόφαση του </a:t>
            </a:r>
            <a:r>
              <a:rPr lang="el-GR" sz="2000" dirty="0">
                <a:latin typeface="Calibri" panose="020F0502020204030204" pitchFamily="34" charset="0"/>
              </a:rPr>
              <a:t>Δημάρχου </a:t>
            </a:r>
            <a:r>
              <a:rPr lang="el-GR" sz="2000" dirty="0" smtClean="0">
                <a:latin typeface="Calibri" panose="020F0502020204030204" pitchFamily="34" charset="0"/>
              </a:rPr>
              <a:t>αποφασίζονται οι ελεγκτικές περιοχές και το εύρος του ελέγχου.</a:t>
            </a:r>
          </a:p>
          <a:p>
            <a:r>
              <a:rPr lang="el-GR" sz="2000" dirty="0" smtClean="0">
                <a:solidFill>
                  <a:schemeClr val="accent1">
                    <a:lumMod val="75000"/>
                  </a:schemeClr>
                </a:solidFill>
              </a:rPr>
              <a:t>Συγκεντρώνει</a:t>
            </a:r>
            <a:r>
              <a:rPr lang="el-GR" sz="2000" dirty="0" smtClean="0"/>
              <a:t> πληροφορίες  </a:t>
            </a:r>
            <a:r>
              <a:rPr lang="el-GR" sz="2000" dirty="0"/>
              <a:t>για τις κατωτέρω περιοχές:</a:t>
            </a:r>
          </a:p>
          <a:p>
            <a:r>
              <a:rPr lang="el-GR" sz="2000" dirty="0"/>
              <a:t>- Μέγεθος και σκοποί της ελεγχόμενης περιοχής</a:t>
            </a:r>
          </a:p>
          <a:p>
            <a:r>
              <a:rPr lang="el-GR" sz="2000" dirty="0"/>
              <a:t>- Στρατηγικό πλάνο του Δημάρχου </a:t>
            </a:r>
            <a:r>
              <a:rPr lang="el-GR" sz="2000" dirty="0" smtClean="0"/>
              <a:t>και της Διοίκησης σχετικά </a:t>
            </a:r>
            <a:r>
              <a:rPr lang="el-GR" sz="2000" dirty="0"/>
              <a:t>με τις περιοχές που θα ελεγχθούν</a:t>
            </a:r>
          </a:p>
          <a:p>
            <a:r>
              <a:rPr lang="el-GR" sz="2000" dirty="0"/>
              <a:t>- Νομοθεσία, πολιτικές και διαδικασίες του ελεγχόμενου τμήματος</a:t>
            </a:r>
          </a:p>
          <a:p>
            <a:r>
              <a:rPr lang="el-GR" sz="2000" dirty="0"/>
              <a:t>- Υφιστάμενες δικλίδες ελέγχου</a:t>
            </a:r>
          </a:p>
          <a:p>
            <a:r>
              <a:rPr lang="el-GR" sz="2000" dirty="0"/>
              <a:t>- Σχεδιαγράμματα ροής εργασιών</a:t>
            </a:r>
          </a:p>
          <a:p>
            <a:r>
              <a:rPr lang="el-GR" sz="2000" dirty="0"/>
              <a:t>- Οργανωτική και διοικητική δομή</a:t>
            </a:r>
          </a:p>
          <a:p>
            <a:r>
              <a:rPr lang="el-GR" sz="2000" dirty="0"/>
              <a:t>- Εκθέσεις και φύλλα εργασίας προηγούμενων ελέγχων</a:t>
            </a:r>
          </a:p>
          <a:p>
            <a:r>
              <a:rPr lang="el-GR" sz="2000" dirty="0"/>
              <a:t>- Εκθέσεις των εξωτερικών ελεγκτών ή άλλων ελεγκτικών σωμάτων</a:t>
            </a:r>
          </a:p>
          <a:p>
            <a:r>
              <a:rPr lang="el-GR" sz="2000" dirty="0" smtClean="0"/>
              <a:t>- </a:t>
            </a:r>
            <a:r>
              <a:rPr lang="el-GR" sz="2000" dirty="0"/>
              <a:t>Κανονισμοί λειτουργιών, εργασιών/καθηκόντων</a:t>
            </a:r>
            <a:endParaRPr lang="el-GR" sz="2000" dirty="0">
              <a:latin typeface="Calibri" panose="020F0502020204030204" pitchFamily="34" charset="0"/>
            </a:endParaRPr>
          </a:p>
          <a:p>
            <a:r>
              <a:rPr lang="el-GR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Αποτυπώνει</a:t>
            </a:r>
            <a:r>
              <a:rPr lang="el-GR" sz="2000" dirty="0" smtClean="0">
                <a:latin typeface="Calibri" panose="020F0502020204030204" pitchFamily="34" charset="0"/>
              </a:rPr>
              <a:t> σε φύλλα εργασίας (πρακτικά) κάθε στάδιο</a:t>
            </a:r>
          </a:p>
          <a:p>
            <a:r>
              <a:rPr lang="el-GR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Καταγράφει</a:t>
            </a:r>
            <a:r>
              <a:rPr lang="el-GR" sz="2000" dirty="0" smtClean="0">
                <a:latin typeface="Calibri" panose="020F0502020204030204" pitchFamily="34" charset="0"/>
              </a:rPr>
              <a:t>  τα ελεγκτικά ευρήματα και εισηγείται προτάσεις βελτίωσης</a:t>
            </a:r>
            <a:endParaRPr lang="el-GR" sz="2000" dirty="0">
              <a:latin typeface="Calibri" panose="020F0502020204030204" pitchFamily="34" charset="0"/>
            </a:endParaRPr>
          </a:p>
          <a:p>
            <a:r>
              <a:rPr lang="el-GR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Συντάσσει την προσωρινή έκθεση </a:t>
            </a:r>
            <a:r>
              <a:rPr lang="el-GR" sz="2000" dirty="0" smtClean="0">
                <a:latin typeface="Calibri" panose="020F0502020204030204" pitchFamily="34" charset="0"/>
              </a:rPr>
              <a:t>ελέγχου και την γνωστοποιεί στους ελεγχόμενους</a:t>
            </a:r>
          </a:p>
          <a:p>
            <a:endParaRPr lang="el-GR" dirty="0">
              <a:latin typeface="Calibri" panose="020F0502020204030204" pitchFamily="34" charset="0"/>
            </a:endParaRPr>
          </a:p>
          <a:p>
            <a:endParaRPr lang="el-GR" dirty="0" smtClean="0">
              <a:latin typeface="Calibri" panose="020F0502020204030204" pitchFamily="34" charset="0"/>
            </a:endParaRPr>
          </a:p>
          <a:p>
            <a:endParaRPr lang="el-GR" dirty="0">
              <a:latin typeface="Calibri" panose="020F0502020204030204" pitchFamily="34" charset="0"/>
            </a:endParaRPr>
          </a:p>
          <a:p>
            <a:endParaRPr lang="el-GR" dirty="0" smtClean="0">
              <a:latin typeface="Calibri" panose="020F0502020204030204" pitchFamily="34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905183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75778" y="390177"/>
            <a:ext cx="10515600" cy="1325563"/>
          </a:xfrm>
        </p:spPr>
        <p:txBody>
          <a:bodyPr/>
          <a:lstStyle/>
          <a:p>
            <a:pPr algn="ctr"/>
            <a:r>
              <a:rPr lang="el-GR" dirty="0" smtClean="0">
                <a:solidFill>
                  <a:schemeClr val="accent1">
                    <a:lumMod val="75000"/>
                  </a:schemeClr>
                </a:solidFill>
              </a:rPr>
              <a:t>Τελικό στάδιο ελέγχου</a:t>
            </a:r>
            <a:endParaRPr lang="el-G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1039138" y="1826040"/>
            <a:ext cx="1018887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200" dirty="0">
                <a:solidFill>
                  <a:srgbClr val="000000"/>
                </a:solidFill>
                <a:latin typeface="Calibri" panose="020F0502020204030204" pitchFamily="34" charset="0"/>
              </a:rPr>
              <a:t>Περιλαμβάνει:</a:t>
            </a:r>
          </a:p>
          <a:p>
            <a:pPr marL="457200" indent="-457200">
              <a:buFontTx/>
              <a:buChar char="-"/>
            </a:pPr>
            <a:r>
              <a:rPr lang="el-GR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Σύνταξη </a:t>
            </a:r>
            <a:r>
              <a:rPr lang="el-GR" sz="3200" dirty="0">
                <a:solidFill>
                  <a:srgbClr val="000000"/>
                </a:solidFill>
                <a:latin typeface="Calibri" panose="020F0502020204030204" pitchFamily="34" charset="0"/>
              </a:rPr>
              <a:t>της Τελικής Έκθεσης </a:t>
            </a:r>
            <a:r>
              <a:rPr lang="el-GR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Ελέγχου</a:t>
            </a:r>
          </a:p>
          <a:p>
            <a:pPr marL="457200" indent="-457200">
              <a:buFontTx/>
              <a:buChar char="-"/>
            </a:pPr>
            <a:endParaRPr lang="el-GR" sz="3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457200" indent="-457200">
              <a:buFontTx/>
              <a:buChar char="-"/>
            </a:pPr>
            <a:r>
              <a:rPr lang="el-GR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Γνωστοποίηση των </a:t>
            </a:r>
            <a:r>
              <a:rPr lang="el-GR" sz="3200" dirty="0">
                <a:solidFill>
                  <a:srgbClr val="000000"/>
                </a:solidFill>
                <a:latin typeface="Calibri" panose="020F0502020204030204" pitchFamily="34" charset="0"/>
              </a:rPr>
              <a:t>αποτελεσμάτων του </a:t>
            </a:r>
            <a:r>
              <a:rPr lang="el-GR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Ελέγχου στον επικεφαλής του φορέα και τις αρμόδιες ελεγκτικές αρχές (διαφάνεια 7)</a:t>
            </a:r>
          </a:p>
          <a:p>
            <a:pPr marL="457200" indent="-457200">
              <a:buFontTx/>
              <a:buChar char="-"/>
            </a:pPr>
            <a:endParaRPr lang="el-GR" sz="32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457200" indent="-457200">
              <a:buFontTx/>
              <a:buChar char="-"/>
            </a:pPr>
            <a:r>
              <a:rPr lang="el-GR" sz="3200" b="0" i="0" u="none" strike="noStrike" baseline="0" dirty="0" smtClean="0">
                <a:solidFill>
                  <a:srgbClr val="222A35"/>
                </a:solidFill>
                <a:latin typeface="Calibri" panose="020F0502020204030204" pitchFamily="34" charset="0"/>
              </a:rPr>
              <a:t> </a:t>
            </a:r>
            <a:r>
              <a:rPr lang="el-GR" sz="3200" dirty="0">
                <a:solidFill>
                  <a:srgbClr val="000000"/>
                </a:solidFill>
                <a:latin typeface="Calibri" panose="020F0502020204030204" pitchFamily="34" charset="0"/>
              </a:rPr>
              <a:t>Παρακολούθηση της εφαρμογής των αποφάσεων που λήφθηκαν</a:t>
            </a: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882871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8200" y="901874"/>
            <a:ext cx="10515600" cy="788814"/>
          </a:xfrm>
        </p:spPr>
        <p:txBody>
          <a:bodyPr>
            <a:noAutofit/>
          </a:bodyPr>
          <a:lstStyle/>
          <a:p>
            <a:pPr algn="ctr"/>
            <a:r>
              <a:rPr lang="el-GR" sz="4000" b="1" dirty="0" smtClean="0">
                <a:solidFill>
                  <a:srgbClr val="C00000"/>
                </a:solidFill>
              </a:rPr>
              <a:t>Καταγραφή διαδικασιών</a:t>
            </a:r>
            <a:endParaRPr lang="el-GR" sz="4000" b="1" dirty="0">
              <a:solidFill>
                <a:srgbClr val="C00000"/>
              </a:solidFill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838199" y="2179160"/>
            <a:ext cx="1066069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dirty="0"/>
              <a:t>Κύριος σκοπός  της παρουσίασης είναι αφού κατανοηθεί η </a:t>
            </a:r>
            <a:r>
              <a:rPr lang="el-GR" sz="2400" dirty="0" smtClean="0"/>
              <a:t>έννοια, </a:t>
            </a:r>
            <a:r>
              <a:rPr lang="el-GR" sz="2400" dirty="0"/>
              <a:t>οι αρμοδιότητες και η διαδικασία του εσωτερικού </a:t>
            </a:r>
            <a:r>
              <a:rPr lang="el-GR" sz="2400" dirty="0" smtClean="0"/>
              <a:t>ελέγχου, </a:t>
            </a:r>
            <a:r>
              <a:rPr lang="el-GR" sz="2400" dirty="0"/>
              <a:t>όπως προβλέπεται από την </a:t>
            </a:r>
            <a:r>
              <a:rPr lang="el-GR" sz="2400" dirty="0" smtClean="0"/>
              <a:t>νομοθεσία, να οργανωθεί ο ετήσιος έλεγχος.</a:t>
            </a:r>
          </a:p>
          <a:p>
            <a:endParaRPr lang="el-GR" sz="2400" dirty="0" smtClean="0"/>
          </a:p>
          <a:p>
            <a:r>
              <a:rPr lang="el-GR" sz="2400" dirty="0" smtClean="0"/>
              <a:t>Προϋπόθεση αποτελεί η καταγραφή των διαδικασιών που εφαρμόζει κάθε διεύθυνση και τμήμα, για να επιτύχει τους  ετήσιους στόχους καθώς και η διαθεσιμότητα των πόρων. </a:t>
            </a:r>
          </a:p>
          <a:p>
            <a:endParaRPr lang="el-GR" sz="2400" dirty="0" smtClean="0"/>
          </a:p>
          <a:p>
            <a:r>
              <a:rPr lang="el-GR" sz="2400" b="1" dirty="0" smtClean="0">
                <a:solidFill>
                  <a:srgbClr val="C00000"/>
                </a:solidFill>
              </a:rPr>
              <a:t>Η καταγραφή αυτή θα πρέπει να ολοκληρωθεί από τους προϊσταμένους τμημάτων &amp; διευθύνσεων έως 15/02/ 2024 και να κατατεθεί στην Μ.Ε.Ε.</a:t>
            </a:r>
            <a:r>
              <a:rPr lang="el-GR" sz="2400" b="1" dirty="0">
                <a:solidFill>
                  <a:srgbClr val="C00000"/>
                </a:solidFill>
              </a:rPr>
              <a:t/>
            </a:r>
            <a:br>
              <a:rPr lang="el-GR" sz="2400" b="1" dirty="0">
                <a:solidFill>
                  <a:srgbClr val="C00000"/>
                </a:solidFill>
              </a:rPr>
            </a:br>
            <a:endParaRPr lang="el-GR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066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286006" y="488515"/>
            <a:ext cx="8885128" cy="889348"/>
          </a:xfrm>
        </p:spPr>
        <p:txBody>
          <a:bodyPr>
            <a:noAutofit/>
          </a:bodyPr>
          <a:lstStyle/>
          <a:p>
            <a:r>
              <a:rPr lang="el-GR" sz="2400" b="1" dirty="0" smtClean="0">
                <a:solidFill>
                  <a:schemeClr val="accent1">
                    <a:lumMod val="75000"/>
                  </a:schemeClr>
                </a:solidFill>
              </a:rPr>
              <a:t>Θεσμικό πλαίσιο για τον εσωτερικό έλεγχο στους</a:t>
            </a:r>
            <a:br>
              <a:rPr lang="el-GR" sz="24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l-GR" sz="2400" b="1" dirty="0" smtClean="0">
                <a:solidFill>
                  <a:schemeClr val="accent1">
                    <a:lumMod val="75000"/>
                  </a:schemeClr>
                </a:solidFill>
              </a:rPr>
              <a:t>Οργανισμούς Τοπικής Αυτοδιοίκησης</a:t>
            </a:r>
            <a:br>
              <a:rPr lang="el-GR" sz="2400" b="1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el-G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286006" y="1377863"/>
            <a:ext cx="9035441" cy="548013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l-GR" sz="2000" dirty="0" smtClean="0"/>
              <a:t>Η </a:t>
            </a:r>
            <a:r>
              <a:rPr lang="el-GR" sz="2000" dirty="0"/>
              <a:t>εφαρμογή του εσωτερικού ελέγχου στους Οργανισμούς Τοπικής Αυτοδιοίκησης </a:t>
            </a:r>
            <a:r>
              <a:rPr lang="el-GR" sz="2000" dirty="0" smtClean="0"/>
              <a:t>ορίζεται στις </a:t>
            </a:r>
            <a:r>
              <a:rPr lang="el-GR" sz="2000" dirty="0"/>
              <a:t>διατάξεις: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l-GR" sz="2000" dirty="0" smtClean="0"/>
              <a:t>του </a:t>
            </a:r>
            <a:r>
              <a:rPr lang="el-GR" sz="2000" dirty="0"/>
              <a:t>άρθρου 12 «Σύσταση μονάδων εσωτερικού ελέγχου» του </a:t>
            </a:r>
            <a:r>
              <a:rPr lang="el-GR" sz="2000" b="1" dirty="0"/>
              <a:t>ν. </a:t>
            </a:r>
            <a:r>
              <a:rPr lang="el-GR" sz="2000" b="1" dirty="0" smtClean="0"/>
              <a:t>3492/2006 </a:t>
            </a:r>
            <a:r>
              <a:rPr lang="el-GR" sz="2000" dirty="0" smtClean="0"/>
              <a:t>«</a:t>
            </a:r>
            <a:r>
              <a:rPr lang="el-GR" sz="2000" dirty="0"/>
              <a:t>Οργάνωση συστήματος ελέγχου για τη διασφάλιση της χρηστής </a:t>
            </a:r>
            <a:r>
              <a:rPr lang="el-GR" sz="2000" dirty="0" smtClean="0"/>
              <a:t>δημοσιονομικής διαχείρισης </a:t>
            </a:r>
            <a:r>
              <a:rPr lang="el-GR" sz="2000" dirty="0"/>
              <a:t>του Κρατικού Προϋπολογισμού και των εκτός του </a:t>
            </a:r>
            <a:r>
              <a:rPr lang="el-GR" sz="2000" dirty="0" smtClean="0"/>
              <a:t>Κρατικού Προϋπολογισμού </a:t>
            </a:r>
            <a:r>
              <a:rPr lang="el-GR" sz="2000" dirty="0"/>
              <a:t>φορέων και άλλες </a:t>
            </a:r>
            <a:r>
              <a:rPr lang="el-GR" sz="2000" dirty="0" smtClean="0"/>
              <a:t>διατάξεις»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l-GR" sz="2000" dirty="0" smtClean="0"/>
              <a:t>του </a:t>
            </a:r>
            <a:r>
              <a:rPr lang="el-GR" sz="2000" dirty="0"/>
              <a:t>ν. </a:t>
            </a:r>
            <a:r>
              <a:rPr lang="el-GR" sz="2000" b="1" dirty="0"/>
              <a:t>4270/2014</a:t>
            </a:r>
            <a:r>
              <a:rPr lang="el-GR" sz="2000" dirty="0"/>
              <a:t> «Αρχές δημοσιονομικής διαχείρισης και εποπτείας». </a:t>
            </a:r>
            <a:r>
              <a:rPr lang="el-GR" sz="2000" dirty="0" smtClean="0"/>
              <a:t>Σύμφωνα το </a:t>
            </a:r>
            <a:r>
              <a:rPr lang="el-GR" sz="2000" dirty="0"/>
              <a:t>άρθρο 168 παρ.3 , οι εκθέσεις των Μονάδων Εσωτερικού </a:t>
            </a:r>
            <a:r>
              <a:rPr lang="el-GR" sz="2000" dirty="0" smtClean="0"/>
              <a:t>Ελέγχου κοινοποιούνται </a:t>
            </a:r>
            <a:r>
              <a:rPr lang="el-GR" sz="2000" dirty="0"/>
              <a:t>αμελλητί στο Ελεγκτικό Συνέδριο. Περαιτέρω, σύμφωνα με </a:t>
            </a:r>
            <a:r>
              <a:rPr lang="el-GR" sz="2000" dirty="0" smtClean="0"/>
              <a:t>τηνπαρ.1</a:t>
            </a:r>
            <a:r>
              <a:rPr lang="el-GR" sz="2000" dirty="0"/>
              <a:t>, το Γενικό Λογιστήριο του Κράτους επιβλέπει τις Μονάδες </a:t>
            </a:r>
            <a:r>
              <a:rPr lang="el-GR" sz="2000" dirty="0" smtClean="0"/>
              <a:t>Εσωτερικού Ελέγχου </a:t>
            </a:r>
            <a:r>
              <a:rPr lang="el-GR" sz="2000" dirty="0"/>
              <a:t>των Οργανισμών Τοπικής Αυτοδιοίκησης,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l-GR" sz="2000" dirty="0" smtClean="0"/>
              <a:t>του </a:t>
            </a:r>
            <a:r>
              <a:rPr lang="el-GR" sz="2000" b="1" dirty="0"/>
              <a:t>ν</a:t>
            </a:r>
            <a:r>
              <a:rPr lang="el-GR" sz="2000" b="1" dirty="0" smtClean="0"/>
              <a:t>. 4622/2019</a:t>
            </a:r>
            <a:r>
              <a:rPr lang="el-GR" sz="2000" dirty="0" smtClean="0"/>
              <a:t> </a:t>
            </a:r>
            <a:r>
              <a:rPr lang="el-GR" sz="2000" dirty="0"/>
              <a:t>«Επιτελικό Κράτος: οργάνωση, λειτουργία και διαφάνεια </a:t>
            </a:r>
            <a:r>
              <a:rPr lang="el-GR" sz="2000" dirty="0" smtClean="0"/>
              <a:t>της Κυβέρνησης</a:t>
            </a:r>
            <a:r>
              <a:rPr lang="el-GR" sz="2000" dirty="0"/>
              <a:t>, των κυβερνητικών οργάνων και της κεντρικής δημόσιας διοίκησης</a:t>
            </a:r>
            <a:r>
              <a:rPr lang="el-GR" sz="2000" dirty="0" smtClean="0"/>
              <a:t>», άρθρο </a:t>
            </a:r>
            <a:r>
              <a:rPr lang="el-GR" sz="2000" dirty="0"/>
              <a:t>83 “Αρμοδιότητες της Αρχής- Πεδίο Εφαρμογής</a:t>
            </a:r>
            <a:r>
              <a:rPr lang="el-GR" sz="2000" dirty="0" smtClean="0"/>
              <a:t>».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l-GR" sz="2000" dirty="0" smtClean="0"/>
              <a:t>του </a:t>
            </a:r>
            <a:r>
              <a:rPr lang="el-GR" sz="2000" b="1" dirty="0" smtClean="0"/>
              <a:t>ν. 4795/2021 </a:t>
            </a:r>
            <a:r>
              <a:rPr lang="el-GR" sz="2100" dirty="0"/>
              <a:t>Σύστημα Εσωτερικού Ελέγχου του Δημόσιου </a:t>
            </a:r>
            <a:r>
              <a:rPr lang="el-GR" sz="2100" dirty="0" smtClean="0"/>
              <a:t>Τομέα</a:t>
            </a:r>
            <a:r>
              <a:rPr lang="el-GR" sz="2100" dirty="0"/>
              <a:t>, Σύμβουλος Ακεραιότητας στη δημόσια </a:t>
            </a:r>
            <a:r>
              <a:rPr lang="el-GR" sz="2100" dirty="0" smtClean="0"/>
              <a:t>διοίκηση </a:t>
            </a:r>
            <a:r>
              <a:rPr lang="el-GR" sz="2100" dirty="0"/>
              <a:t>και άλλες διατάξεις για τη δημόσια </a:t>
            </a:r>
            <a:r>
              <a:rPr lang="el-GR" sz="2100" dirty="0" smtClean="0"/>
              <a:t>διοίκηση </a:t>
            </a:r>
            <a:r>
              <a:rPr lang="el-GR" sz="2100" dirty="0"/>
              <a:t>και την τοπική αυτοδιοίκηση.</a:t>
            </a:r>
          </a:p>
        </p:txBody>
      </p:sp>
    </p:spTree>
    <p:extLst>
      <p:ext uri="{BB962C8B-B14F-4D97-AF65-F5344CB8AC3E}">
        <p14:creationId xmlns:p14="http://schemas.microsoft.com/office/powerpoint/2010/main" val="347676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8200" y="588722"/>
            <a:ext cx="10515600" cy="801667"/>
          </a:xfrm>
        </p:spPr>
        <p:txBody>
          <a:bodyPr>
            <a:normAutofit fontScale="90000"/>
          </a:bodyPr>
          <a:lstStyle/>
          <a:p>
            <a:pPr algn="ctr"/>
            <a:r>
              <a:rPr lang="el-GR" sz="2400" b="1" dirty="0" smtClean="0">
                <a:solidFill>
                  <a:schemeClr val="accent1">
                    <a:lumMod val="75000"/>
                  </a:schemeClr>
                </a:solidFill>
              </a:rPr>
              <a:t>Ενέργειες του Δήμου Σπάτων – Αρτέμιδος </a:t>
            </a:r>
            <a:br>
              <a:rPr lang="el-GR" sz="24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l-GR" sz="2400" b="1" dirty="0" smtClean="0">
                <a:solidFill>
                  <a:schemeClr val="accent1">
                    <a:lumMod val="75000"/>
                  </a:schemeClr>
                </a:solidFill>
              </a:rPr>
              <a:t>για την εφαρμογή του ν. 4795/2021</a:t>
            </a:r>
            <a:br>
              <a:rPr lang="el-GR" sz="2400" b="1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el-G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l-GR" dirty="0" smtClean="0"/>
              <a:t>Με </a:t>
            </a:r>
            <a:r>
              <a:rPr lang="el-GR" dirty="0"/>
              <a:t>την υπ’ </a:t>
            </a:r>
            <a:r>
              <a:rPr lang="el-GR" dirty="0" err="1"/>
              <a:t>αριθμ</a:t>
            </a:r>
            <a:r>
              <a:rPr lang="el-GR" dirty="0"/>
              <a:t>. 132/2021 απόφαση του Δημοτικού Συμβουλίου (ΑΔΑ: 6ΧΒ9Ω1Χ-13Σ) περί τροποποίησης του Οργανισμού Εσωτερικής Υπηρεσίας (Ο.Ε.Υ.) του Δήμου Σπάτων – Αρτέμιδος, συστήνεται «Αυτοτελές Τμήμα Εσωτερικού Ελέγχου»</a:t>
            </a:r>
          </a:p>
          <a:p>
            <a:pPr lvl="0"/>
            <a:r>
              <a:rPr lang="el-GR" dirty="0"/>
              <a:t>Με την υπ’ </a:t>
            </a:r>
            <a:r>
              <a:rPr lang="el-GR" dirty="0" err="1"/>
              <a:t>αριθμ</a:t>
            </a:r>
            <a:r>
              <a:rPr lang="el-GR" dirty="0"/>
              <a:t>. 25</a:t>
            </a:r>
            <a:r>
              <a:rPr lang="el-GR" baseline="30000" dirty="0"/>
              <a:t> </a:t>
            </a:r>
            <a:r>
              <a:rPr lang="el-GR" dirty="0"/>
              <a:t>απόφαση Δημάρχου, Α.Π. 1397/18-01-2023 συστάθηκε η Μονάδα Εσωτερικού Ελέγχου στον Δήμο, σύμφωνα με την Υ.Α 86218, ΦΕΚ 6506 τ</a:t>
            </a:r>
            <a:r>
              <a:rPr lang="el-GR" dirty="0" smtClean="0"/>
              <a:t>. Β</a:t>
            </a:r>
            <a:r>
              <a:rPr lang="el-GR" dirty="0"/>
              <a:t>΄ 19-12-2022.</a:t>
            </a:r>
          </a:p>
          <a:p>
            <a:pPr lvl="0"/>
            <a:r>
              <a:rPr lang="el-GR" dirty="0"/>
              <a:t>Με την υπ’ </a:t>
            </a:r>
            <a:r>
              <a:rPr lang="el-GR" dirty="0" err="1"/>
              <a:t>αριθμ</a:t>
            </a:r>
            <a:r>
              <a:rPr lang="el-GR" dirty="0"/>
              <a:t>. 50 απόφαση Δημάρχου με Α.Π. 3771/9-02-2023 τοποθετήθηκε προϊστάμενη στο τμήμα η κα Ελένη Τούντα, ΠΕ/Α Διοικητικού, από 13/02/2023, η οποία ολοκλήρωσε </a:t>
            </a:r>
            <a:r>
              <a:rPr lang="el-GR" dirty="0" smtClean="0"/>
              <a:t>το </a:t>
            </a:r>
            <a:r>
              <a:rPr lang="el-GR" dirty="0"/>
              <a:t>επιμορφωτικό πρόγραμμα </a:t>
            </a:r>
            <a:r>
              <a:rPr lang="el-GR" dirty="0" smtClean="0"/>
              <a:t>», του ΕΚΔΑ περιόδου 6-3-2023 έως 3-04-2023 και έλαβε «Πιστοποίηση </a:t>
            </a:r>
            <a:r>
              <a:rPr lang="el-GR" dirty="0"/>
              <a:t>Επάρκειας Εσωτερικού Ελεγκτή Δημοσίου </a:t>
            </a:r>
            <a:r>
              <a:rPr lang="el-GR" dirty="0" smtClean="0"/>
              <a:t>Τομέα», </a:t>
            </a:r>
            <a:r>
              <a:rPr lang="el-GR" dirty="0"/>
              <a:t>όπως υποχρεωτικά προβλέπεται στον νόμο.</a:t>
            </a:r>
          </a:p>
          <a:p>
            <a:pPr lvl="0"/>
            <a:r>
              <a:rPr lang="el-GR" dirty="0" smtClean="0"/>
              <a:t>Συντάχθηκε </a:t>
            </a:r>
            <a:r>
              <a:rPr lang="el-GR" dirty="0"/>
              <a:t>ο Κανονισμός Λειτουργίας της μονάδας και εγκρίθηκε με την υπ’ </a:t>
            </a:r>
            <a:r>
              <a:rPr lang="el-GR" dirty="0" err="1"/>
              <a:t>αριθμ</a:t>
            </a:r>
            <a:r>
              <a:rPr lang="el-GR" dirty="0" smtClean="0"/>
              <a:t>. 427/2023 </a:t>
            </a:r>
            <a:r>
              <a:rPr lang="el-GR" dirty="0"/>
              <a:t>απόφαση Δημάρχου, Α.Π. 22661/24-07-2023 και την186/02-08-2023 απόφαση του Δημοτικού Συμβουλίου, (ΑΔΑ: 6ΑΟ2Ω1Χ-Γ4Ο</a:t>
            </a:r>
            <a:r>
              <a:rPr lang="el-GR" dirty="0" smtClean="0"/>
              <a:t>).</a:t>
            </a:r>
            <a:endParaRPr lang="en-US" dirty="0" smtClean="0"/>
          </a:p>
          <a:p>
            <a:pPr lvl="0"/>
            <a:r>
              <a:rPr lang="el-GR" dirty="0" smtClean="0"/>
              <a:t>Εκπονήθηκε ετήσιο πρόγραμμα ελέγχων έτους 2024 και εγκρίθηκε από τον Δήμαρχο.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40295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8200" y="601250"/>
            <a:ext cx="10515600" cy="939452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solidFill>
                  <a:srgbClr val="5B9CD6"/>
                </a:solidFill>
                <a:latin typeface="Calibri" panose="020F0502020204030204" pitchFamily="34" charset="0"/>
              </a:rPr>
              <a:t/>
            </a:r>
            <a:br>
              <a:rPr lang="el-GR" dirty="0" smtClean="0">
                <a:solidFill>
                  <a:srgbClr val="5B9CD6"/>
                </a:solidFill>
                <a:latin typeface="Calibri" panose="020F0502020204030204" pitchFamily="34" charset="0"/>
              </a:rPr>
            </a:br>
            <a:r>
              <a:rPr lang="el-GR" dirty="0" smtClean="0">
                <a:solidFill>
                  <a:srgbClr val="5B9CD6"/>
                </a:solidFill>
                <a:latin typeface="Calibri" panose="020F0502020204030204" pitchFamily="34" charset="0"/>
              </a:rPr>
              <a:t>Τι </a:t>
            </a:r>
            <a:r>
              <a:rPr lang="el-GR" dirty="0">
                <a:solidFill>
                  <a:srgbClr val="5B9CD6"/>
                </a:solidFill>
                <a:latin typeface="Calibri" panose="020F0502020204030204" pitchFamily="34" charset="0"/>
              </a:rPr>
              <a:t>είναι ο εσωτερικός έλεγχος;</a:t>
            </a:r>
            <a:br>
              <a:rPr lang="el-GR" dirty="0">
                <a:solidFill>
                  <a:srgbClr val="5B9CD6"/>
                </a:solidFill>
                <a:latin typeface="Calibri" panose="020F0502020204030204" pitchFamily="34" charset="0"/>
              </a:rPr>
            </a:br>
            <a:r>
              <a:rPr lang="el-GR" dirty="0" smtClean="0">
                <a:solidFill>
                  <a:srgbClr val="5B9CD6"/>
                </a:solidFill>
                <a:latin typeface="Calibri" panose="020F0502020204030204" pitchFamily="34" charset="0"/>
              </a:rPr>
              <a:t/>
            </a:r>
            <a:br>
              <a:rPr lang="el-GR" dirty="0" smtClean="0">
                <a:solidFill>
                  <a:srgbClr val="5B9CD6"/>
                </a:solidFill>
                <a:latin typeface="Calibri" panose="020F0502020204030204" pitchFamily="34" charset="0"/>
              </a:rPr>
            </a:br>
            <a:endParaRPr lang="el-GR" dirty="0"/>
          </a:p>
        </p:txBody>
      </p:sp>
      <p:sp>
        <p:nvSpPr>
          <p:cNvPr id="3" name="Ορθογώνιο 2"/>
          <p:cNvSpPr/>
          <p:nvPr/>
        </p:nvSpPr>
        <p:spPr>
          <a:xfrm>
            <a:off x="713984" y="2085893"/>
            <a:ext cx="1024629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Σύμφωνα </a:t>
            </a:r>
            <a:r>
              <a:rPr lang="el-GR" sz="2000" dirty="0">
                <a:solidFill>
                  <a:srgbClr val="000000"/>
                </a:solidFill>
                <a:latin typeface="Calibri" panose="020F0502020204030204" pitchFamily="34" charset="0"/>
              </a:rPr>
              <a:t>με τον ορισμό του Ινστιτούτου Εσωτερικών </a:t>
            </a:r>
            <a:r>
              <a:rPr lang="el-GR" sz="2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Ελεγκτών:</a:t>
            </a:r>
          </a:p>
          <a:p>
            <a:endParaRPr lang="el-GR" sz="20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l-GR" sz="2000" dirty="0" smtClean="0">
                <a:latin typeface="Calibri" panose="020F0502020204030204" pitchFamily="34" charset="0"/>
              </a:rPr>
              <a:t> </a:t>
            </a:r>
            <a:r>
              <a:rPr lang="el-GR" sz="2400" dirty="0">
                <a:latin typeface="Calibri" panose="020F0502020204030204" pitchFamily="34" charset="0"/>
              </a:rPr>
              <a:t>«</a:t>
            </a:r>
            <a:r>
              <a:rPr lang="el-GR" sz="2400" i="1" dirty="0">
                <a:latin typeface="Calibri-Italic"/>
              </a:rPr>
              <a:t>Ο εσωτερικός έλεγχος </a:t>
            </a:r>
            <a:r>
              <a:rPr lang="el-GR" sz="2400" i="1" dirty="0" smtClean="0">
                <a:latin typeface="Calibri-Italic"/>
              </a:rPr>
              <a:t>είναι μια </a:t>
            </a:r>
            <a:r>
              <a:rPr lang="el-GR" sz="2400" i="1" dirty="0">
                <a:latin typeface="Calibri-Italic"/>
              </a:rPr>
              <a:t>ανεξάρτητη, αντικειμενική διαβεβαιωτική και συμβουλευτική δραστηριότητα</a:t>
            </a:r>
            <a:r>
              <a:rPr lang="el-GR" sz="2400" i="1" dirty="0" smtClean="0">
                <a:latin typeface="Calibri-Italic"/>
              </a:rPr>
              <a:t>, σχεδιασμένη </a:t>
            </a:r>
            <a:r>
              <a:rPr lang="el-GR" sz="2400" i="1" dirty="0">
                <a:latin typeface="Calibri-Italic"/>
              </a:rPr>
              <a:t>να προσδίδει αξία και να βελτιώνει τις λειτουργίες ενός οργανισμού. </a:t>
            </a:r>
            <a:endParaRPr lang="el-GR" sz="2400" i="1" dirty="0" smtClean="0">
              <a:latin typeface="Calibri-Italic"/>
            </a:endParaRPr>
          </a:p>
          <a:p>
            <a:r>
              <a:rPr lang="el-GR" sz="2400" i="1" dirty="0" smtClean="0">
                <a:latin typeface="Calibri-Italic"/>
              </a:rPr>
              <a:t>Βοηθάει τον </a:t>
            </a:r>
            <a:r>
              <a:rPr lang="el-GR" sz="2400" i="1" dirty="0">
                <a:latin typeface="Calibri-Italic"/>
              </a:rPr>
              <a:t>Οργανισμό να επιτύχει τους αντικειμενικούς σκοπούς του, υιοθετώντας μία συστηματική</a:t>
            </a:r>
            <a:r>
              <a:rPr lang="el-GR" sz="2400" i="1" dirty="0" smtClean="0">
                <a:latin typeface="Calibri-Italic"/>
              </a:rPr>
              <a:t>, επαγγελματική </a:t>
            </a:r>
            <a:r>
              <a:rPr lang="el-GR" sz="2400" i="1" dirty="0">
                <a:latin typeface="Calibri-Italic"/>
              </a:rPr>
              <a:t>προσέγγιση στην αξιολόγηση και βελτίωση της αποτελεσματικότητας </a:t>
            </a:r>
            <a:r>
              <a:rPr lang="el-GR" sz="2400" i="1" dirty="0" smtClean="0">
                <a:latin typeface="Calibri-Italic"/>
              </a:rPr>
              <a:t>των διαδικασιών </a:t>
            </a:r>
            <a:r>
              <a:rPr lang="el-GR" sz="2400" i="1" dirty="0">
                <a:latin typeface="Calibri-Italic"/>
              </a:rPr>
              <a:t>διαχείρισης κινδύνων, των συστημάτων εσωτερικού ελέγχου </a:t>
            </a:r>
            <a:r>
              <a:rPr lang="el-GR" sz="2400" i="1" dirty="0" smtClean="0">
                <a:latin typeface="Calibri-Italic"/>
              </a:rPr>
              <a:t>και εταιρικής </a:t>
            </a:r>
            <a:r>
              <a:rPr lang="el-GR" sz="2400" i="1" dirty="0">
                <a:latin typeface="Calibri-Italic"/>
              </a:rPr>
              <a:t>διακυβέρνησης</a:t>
            </a:r>
            <a:r>
              <a:rPr lang="el-GR" sz="2400" dirty="0" smtClean="0">
                <a:latin typeface="Calibri" panose="020F0502020204030204" pitchFamily="34" charset="0"/>
              </a:rPr>
              <a:t>».</a:t>
            </a:r>
            <a:endParaRPr lang="el-GR" sz="2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99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989555" y="751344"/>
            <a:ext cx="9432099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Κατηγορίες ελέγχων</a:t>
            </a:r>
            <a:r>
              <a:rPr lang="el-GR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Οικονομικοί </a:t>
            </a:r>
            <a:r>
              <a:rPr lang="el-GR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ή </a:t>
            </a:r>
            <a:r>
              <a:rPr lang="el-GR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Δημοσιονομικοί</a:t>
            </a:r>
            <a:r>
              <a:rPr lang="el-GR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Έ</a:t>
            </a:r>
            <a:r>
              <a:rPr lang="el-GR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λεγχοι 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(</a:t>
            </a:r>
            <a:r>
              <a:rPr lang="el-GR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financial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l-GR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audits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) όπου </a:t>
            </a:r>
            <a:r>
              <a:rPr lang="el-GR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παρέχεται διαβεβαίωση 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για την ακρίβεια και την ποιότητα των οικονομικών καταστάσεων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Έλεγχοι </a:t>
            </a:r>
            <a:r>
              <a:rPr lang="el-GR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συμμόρφωσης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 (</a:t>
            </a:r>
            <a:r>
              <a:rPr lang="el-GR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compliance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l-GR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audits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) όπου εξετάζεται η συμμόρφωση με </a:t>
            </a:r>
            <a:r>
              <a:rPr lang="el-GR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το κανονιστικό 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πλαίσιο λειτουργίας του φορέα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400" b="0" i="0" u="none" strike="noStrike" baseline="0" dirty="0" smtClean="0">
              <a:solidFill>
                <a:srgbClr val="222A35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Έλεγχοι </a:t>
            </a:r>
            <a:r>
              <a:rPr lang="el-GR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επιδόσεων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 (</a:t>
            </a:r>
            <a:r>
              <a:rPr lang="el-GR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performance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l-GR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audits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). Ο έλεγχος της επίδοσης αναφέρεται </a:t>
            </a:r>
            <a:r>
              <a:rPr lang="el-GR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σε μία 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ανεξάρτητη εξέταση ενός προγράμματος, μιας λειτουργίας ή του </a:t>
            </a:r>
            <a:r>
              <a:rPr lang="el-GR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συστήματος διοίκησης 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με στόχο να αξιολογήσει εάν επιτυγχάνεται με οικονομία, </a:t>
            </a:r>
            <a:r>
              <a:rPr lang="el-GR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αποδοτικότητα και 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αποτελεσματικότητα η απασχόληση των διαθέσιμων </a:t>
            </a:r>
            <a:r>
              <a:rPr lang="el-GR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πόρων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b="0" i="0" u="none" strike="noStrike" baseline="0" dirty="0" smtClean="0">
                <a:solidFill>
                  <a:srgbClr val="222A35"/>
                </a:solidFill>
                <a:latin typeface="Calibri" panose="020F0502020204030204" pitchFamily="34" charset="0"/>
              </a:rPr>
              <a:t>Έλεγχοι </a:t>
            </a:r>
            <a:r>
              <a:rPr lang="el-GR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παρακολούθησης </a:t>
            </a:r>
            <a:r>
              <a:rPr lang="el-GR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εφαρμογής προτάσεων/διορθωτικών ενεργειών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 (</a:t>
            </a:r>
            <a:r>
              <a:rPr lang="el-GR" sz="24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follow</a:t>
            </a:r>
            <a:r>
              <a:rPr lang="el-GR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up 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audits)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3235343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 smtClean="0"/>
              <a:t>Υποχρεωτικά στοιχεία Διεθνούς Πλαισίου Επαγγελματικής Εφαρμογής</a:t>
            </a:r>
            <a:endParaRPr lang="el-GR" sz="3600" dirty="0"/>
          </a:p>
        </p:txBody>
      </p:sp>
      <p:sp>
        <p:nvSpPr>
          <p:cNvPr id="3" name="Ορθογώνιο 2"/>
          <p:cNvSpPr/>
          <p:nvPr/>
        </p:nvSpPr>
        <p:spPr>
          <a:xfrm>
            <a:off x="838200" y="2551837"/>
            <a:ext cx="105156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800" dirty="0">
                <a:solidFill>
                  <a:srgbClr val="0563C2"/>
                </a:solidFill>
                <a:latin typeface="Calibri" panose="020F0502020204030204" pitchFamily="34" charset="0"/>
              </a:rPr>
              <a:t>Οι Βασικές Αρχές για την Επαγγελματική Εφαρμογή του Εσωτερικού </a:t>
            </a:r>
            <a:r>
              <a:rPr lang="el-GR" sz="2800" dirty="0" smtClean="0">
                <a:solidFill>
                  <a:srgbClr val="0563C2"/>
                </a:solidFill>
                <a:latin typeface="Calibri" panose="020F0502020204030204" pitchFamily="34" charset="0"/>
              </a:rPr>
              <a:t>Ελέγχου, </a:t>
            </a:r>
            <a:r>
              <a:rPr lang="el-GR" sz="2800" dirty="0" smtClean="0">
                <a:latin typeface="Calibri" panose="020F0502020204030204" pitchFamily="34" charset="0"/>
              </a:rPr>
              <a:t>(ανεξαρτησία, ακεραιότητα, επάρκεια, αντικειμενικότητα, επικοινωνία, ευθύνη, δικαιοδοσία, λογοδοσία, συνεχή βελτίωση)</a:t>
            </a:r>
            <a:endParaRPr lang="el-GR" sz="2800" dirty="0">
              <a:latin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800" dirty="0" smtClean="0">
                <a:solidFill>
                  <a:srgbClr val="0563C2"/>
                </a:solidFill>
                <a:latin typeface="Calibri" panose="020F0502020204030204" pitchFamily="34" charset="0"/>
              </a:rPr>
              <a:t>Ο </a:t>
            </a:r>
            <a:r>
              <a:rPr lang="el-GR" sz="2800" dirty="0">
                <a:solidFill>
                  <a:srgbClr val="0563C2"/>
                </a:solidFill>
                <a:latin typeface="Calibri" panose="020F0502020204030204" pitchFamily="34" charset="0"/>
              </a:rPr>
              <a:t>Ορισμός του Εσωτερικού Ελέγχου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800" dirty="0" smtClean="0">
                <a:solidFill>
                  <a:srgbClr val="0563C2"/>
                </a:solidFill>
                <a:latin typeface="Calibri" panose="020F0502020204030204" pitchFamily="34" charset="0"/>
              </a:rPr>
              <a:t>Ο </a:t>
            </a:r>
            <a:r>
              <a:rPr lang="el-GR" sz="2800" dirty="0">
                <a:solidFill>
                  <a:srgbClr val="0563C2"/>
                </a:solidFill>
                <a:latin typeface="Calibri" panose="020F0502020204030204" pitchFamily="34" charset="0"/>
              </a:rPr>
              <a:t>Κώδικας </a:t>
            </a:r>
            <a:r>
              <a:rPr lang="el-GR" sz="2800" dirty="0" smtClean="0">
                <a:solidFill>
                  <a:srgbClr val="0563C2"/>
                </a:solidFill>
                <a:latin typeface="Calibri" panose="020F0502020204030204" pitchFamily="34" charset="0"/>
              </a:rPr>
              <a:t>Δεοντολογίας </a:t>
            </a:r>
            <a:endParaRPr lang="el-GR" sz="2800" dirty="0">
              <a:solidFill>
                <a:srgbClr val="0563C2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800" dirty="0" smtClean="0">
                <a:solidFill>
                  <a:srgbClr val="0563C2"/>
                </a:solidFill>
                <a:latin typeface="Calibri" panose="020F0502020204030204" pitchFamily="34" charset="0"/>
              </a:rPr>
              <a:t>Τα </a:t>
            </a:r>
            <a:r>
              <a:rPr lang="el-GR" sz="2800" dirty="0">
                <a:solidFill>
                  <a:srgbClr val="0563C2"/>
                </a:solidFill>
                <a:latin typeface="Calibri" panose="020F0502020204030204" pitchFamily="34" charset="0"/>
              </a:rPr>
              <a:t>Διεθνή Πρότυπα για την Επαγγελματική Εφαρμογή του Εσωτερικού </a:t>
            </a:r>
            <a:r>
              <a:rPr lang="el-GR" sz="2800" dirty="0" smtClean="0">
                <a:solidFill>
                  <a:srgbClr val="0563C2"/>
                </a:solidFill>
                <a:latin typeface="Calibri" panose="020F0502020204030204" pitchFamily="34" charset="0"/>
              </a:rPr>
              <a:t>Ελέγχου </a:t>
            </a:r>
            <a:r>
              <a:rPr lang="el-GR" sz="2800" dirty="0" smtClean="0">
                <a:latin typeface="Calibri" panose="020F0502020204030204" pitchFamily="34" charset="0"/>
              </a:rPr>
              <a:t>(πρόβλεψη εφαρμογής στο </a:t>
            </a:r>
            <a:r>
              <a:rPr lang="el-GR" sz="2800" dirty="0" err="1" smtClean="0">
                <a:latin typeface="Calibri" panose="020F0502020204030204" pitchFamily="34" charset="0"/>
              </a:rPr>
              <a:t>π.δ.</a:t>
            </a:r>
            <a:r>
              <a:rPr lang="el-GR" sz="2800" dirty="0" smtClean="0">
                <a:latin typeface="Calibri" panose="020F0502020204030204" pitchFamily="34" charset="0"/>
              </a:rPr>
              <a:t> 142/2017)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3017969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200" b="1" dirty="0" smtClean="0">
                <a:solidFill>
                  <a:srgbClr val="C00000"/>
                </a:solidFill>
              </a:rPr>
              <a:t>Αρμόδιοι φορείς για τον συντονισμό, παρακολούθηση &amp; αξιολόγηση της λειτουργίας της Μ.Ε.Ε.</a:t>
            </a:r>
            <a:endParaRPr lang="el-GR" sz="3200" b="1" dirty="0">
              <a:solidFill>
                <a:srgbClr val="C00000"/>
              </a:solidFill>
            </a:endParaRPr>
          </a:p>
        </p:txBody>
      </p:sp>
      <p:pic>
        <p:nvPicPr>
          <p:cNvPr id="3" name="Εικόνα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5463" y="2229394"/>
            <a:ext cx="8524875" cy="4442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635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  <a:t>Ετήσιος Προγραμματισμός Ελέγχων </a:t>
            </a:r>
            <a:b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  <a:t>έτος 2024</a:t>
            </a:r>
            <a:endParaRPr lang="el-G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838200" y="1720839"/>
            <a:ext cx="1034754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dirty="0">
                <a:latin typeface="Calibri" panose="020F0502020204030204" pitchFamily="34" charset="0"/>
              </a:rPr>
              <a:t>Για την ανάπτυξη του ετησίου προγράμματος ελέγχων, βάσει αξιολόγησης κινδύνων, </a:t>
            </a:r>
            <a:r>
              <a:rPr lang="el-GR" sz="2400" dirty="0" smtClean="0">
                <a:latin typeface="Calibri" panose="020F0502020204030204" pitchFamily="34" charset="0"/>
              </a:rPr>
              <a:t>ο Επικεφαλής </a:t>
            </a:r>
            <a:r>
              <a:rPr lang="el-GR" sz="2400" dirty="0">
                <a:latin typeface="Calibri" panose="020F0502020204030204" pitchFamily="34" charset="0"/>
              </a:rPr>
              <a:t>Εσωτερικού Ελέγχου </a:t>
            </a:r>
            <a:r>
              <a:rPr lang="el-GR" sz="2400" dirty="0" smtClean="0">
                <a:latin typeface="Calibri" panose="020F0502020204030204" pitchFamily="34" charset="0"/>
              </a:rPr>
              <a:t>ακολουθεί τα εξής </a:t>
            </a:r>
            <a:r>
              <a:rPr lang="el-GR" sz="2400" dirty="0">
                <a:latin typeface="Calibri" panose="020F0502020204030204" pitchFamily="34" charset="0"/>
              </a:rPr>
              <a:t>βήματα</a:t>
            </a:r>
            <a:r>
              <a:rPr lang="el-GR" sz="2400" dirty="0" smtClean="0">
                <a:latin typeface="Calibri" panose="020F0502020204030204" pitchFamily="34" charset="0"/>
              </a:rPr>
              <a:t>:</a:t>
            </a:r>
          </a:p>
          <a:p>
            <a:endParaRPr lang="el-GR" sz="2400" dirty="0">
              <a:latin typeface="Calibri" panose="020F0502020204030204" pitchFamily="34" charset="0"/>
            </a:endParaRPr>
          </a:p>
          <a:p>
            <a:r>
              <a:rPr lang="el-GR" sz="2400" dirty="0">
                <a:latin typeface="Calibri" panose="020F0502020204030204" pitchFamily="34" charset="0"/>
              </a:rPr>
              <a:t>1) Προσδιορισμό </a:t>
            </a:r>
            <a:r>
              <a:rPr lang="el-GR" sz="2400" dirty="0" smtClean="0">
                <a:latin typeface="Calibri" panose="020F0502020204030204" pitchFamily="34" charset="0"/>
              </a:rPr>
              <a:t>του </a:t>
            </a:r>
            <a:r>
              <a:rPr lang="el-GR" sz="2400" dirty="0">
                <a:latin typeface="Calibri" panose="020F0502020204030204" pitchFamily="34" charset="0"/>
              </a:rPr>
              <a:t>συνόλου </a:t>
            </a:r>
            <a:r>
              <a:rPr lang="el-GR" sz="2400" dirty="0" smtClean="0">
                <a:latin typeface="Calibri" panose="020F0502020204030204" pitchFamily="34" charset="0"/>
              </a:rPr>
              <a:t>των δυνητικών ελέγχων (διαβούλευση με διοίκηση, έγκριση επικεφαλής του φορέα)</a:t>
            </a:r>
            <a:endParaRPr lang="el-GR" sz="2400" dirty="0">
              <a:latin typeface="Calibri" panose="020F0502020204030204" pitchFamily="34" charset="0"/>
            </a:endParaRPr>
          </a:p>
          <a:p>
            <a:r>
              <a:rPr lang="el-GR" sz="2400" dirty="0">
                <a:latin typeface="Calibri" panose="020F0502020204030204" pitchFamily="34" charset="0"/>
              </a:rPr>
              <a:t>2) Προετοιμασία της </a:t>
            </a:r>
            <a:r>
              <a:rPr lang="el-GR" sz="2400" dirty="0" smtClean="0">
                <a:latin typeface="Calibri" panose="020F0502020204030204" pitchFamily="34" charset="0"/>
              </a:rPr>
              <a:t>αξιολόγηση </a:t>
            </a:r>
            <a:r>
              <a:rPr lang="el-GR" sz="2400" dirty="0">
                <a:latin typeface="Calibri" panose="020F0502020204030204" pitchFamily="34" charset="0"/>
              </a:rPr>
              <a:t>των κινδύνων.</a:t>
            </a:r>
          </a:p>
          <a:p>
            <a:r>
              <a:rPr lang="el-GR" sz="2400" dirty="0">
                <a:latin typeface="Calibri" panose="020F0502020204030204" pitchFamily="34" charset="0"/>
              </a:rPr>
              <a:t>3) Προσδιορισμό των κριτηρίων κινδύνων και βαθμολόγηση των κριτηρίων κινδύνων.</a:t>
            </a:r>
          </a:p>
          <a:p>
            <a:r>
              <a:rPr lang="el-GR" sz="2400" dirty="0">
                <a:latin typeface="Calibri" panose="020F0502020204030204" pitchFamily="34" charset="0"/>
              </a:rPr>
              <a:t>4) Κατανομή των ελεγκτικών πόρων.</a:t>
            </a:r>
          </a:p>
          <a:p>
            <a:r>
              <a:rPr lang="el-GR" sz="2400" dirty="0">
                <a:latin typeface="Calibri" panose="020F0502020204030204" pitchFamily="34" charset="0"/>
              </a:rPr>
              <a:t>5) Ανάπτυξη και έγκριση του προγράμματος </a:t>
            </a:r>
            <a:r>
              <a:rPr lang="el-GR" sz="2400" dirty="0" smtClean="0">
                <a:latin typeface="Calibri" panose="020F0502020204030204" pitchFamily="34" charset="0"/>
              </a:rPr>
              <a:t>ελέγχων (επικεφαλής του φορέα)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15600542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Τυπικές διοικητικές δραστηριότητες στους δημόσιους οργανισμούς ως δυνητικές περιοχές ελέγχου :</a:t>
            </a:r>
            <a:endParaRPr lang="el-GR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977029" y="1566952"/>
            <a:ext cx="10271343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800" b="0" i="0" u="none" strike="noStrike" baseline="0" dirty="0" smtClean="0">
                <a:solidFill>
                  <a:srgbClr val="222A35"/>
                </a:solidFill>
                <a:latin typeface="Calibri" panose="020F0502020204030204" pitchFamily="34" charset="0"/>
              </a:rPr>
              <a:t>- </a:t>
            </a:r>
            <a:r>
              <a:rPr lang="el-GR" sz="2800" dirty="0">
                <a:solidFill>
                  <a:srgbClr val="000000"/>
                </a:solidFill>
                <a:latin typeface="Calibri" panose="020F0502020204030204" pitchFamily="34" charset="0"/>
              </a:rPr>
              <a:t>Διοικητικό πλαίσιο</a:t>
            </a:r>
          </a:p>
          <a:p>
            <a:r>
              <a:rPr lang="el-GR" sz="2800" b="0" i="0" u="none" strike="noStrike" baseline="0" dirty="0" smtClean="0">
                <a:solidFill>
                  <a:srgbClr val="222A35"/>
                </a:solidFill>
                <a:latin typeface="Calibri" panose="020F0502020204030204" pitchFamily="34" charset="0"/>
              </a:rPr>
              <a:t>- </a:t>
            </a:r>
            <a:r>
              <a:rPr lang="el-GR" sz="2800" dirty="0">
                <a:solidFill>
                  <a:srgbClr val="000000"/>
                </a:solidFill>
                <a:latin typeface="Calibri" panose="020F0502020204030204" pitchFamily="34" charset="0"/>
              </a:rPr>
              <a:t>Σχεδιασμός και απόδοση ευθύνης</a:t>
            </a:r>
          </a:p>
          <a:p>
            <a:r>
              <a:rPr lang="el-GR" sz="2800" b="0" i="0" u="none" strike="noStrike" baseline="0" dirty="0" smtClean="0">
                <a:solidFill>
                  <a:srgbClr val="222A35"/>
                </a:solidFill>
                <a:latin typeface="Calibri" panose="020F0502020204030204" pitchFamily="34" charset="0"/>
              </a:rPr>
              <a:t>- </a:t>
            </a:r>
            <a:r>
              <a:rPr lang="el-GR" sz="2800" dirty="0">
                <a:solidFill>
                  <a:srgbClr val="000000"/>
                </a:solidFill>
                <a:latin typeface="Calibri" panose="020F0502020204030204" pitchFamily="34" charset="0"/>
              </a:rPr>
              <a:t>Στοιχεία ενεργητικού και διαχείριση πόρων</a:t>
            </a:r>
          </a:p>
          <a:p>
            <a:r>
              <a:rPr lang="el-GR" sz="2800" b="0" i="0" u="none" strike="noStrike" baseline="0" dirty="0" smtClean="0">
                <a:solidFill>
                  <a:srgbClr val="222A35"/>
                </a:solidFill>
                <a:latin typeface="Calibri" panose="020F0502020204030204" pitchFamily="34" charset="0"/>
              </a:rPr>
              <a:t>- </a:t>
            </a:r>
            <a:r>
              <a:rPr lang="el-GR" sz="2800" dirty="0">
                <a:solidFill>
                  <a:srgbClr val="000000"/>
                </a:solidFill>
                <a:latin typeface="Calibri" panose="020F0502020204030204" pitchFamily="34" charset="0"/>
              </a:rPr>
              <a:t>Διαχείριση ανθρώπινου δυναμικού</a:t>
            </a:r>
          </a:p>
          <a:p>
            <a:r>
              <a:rPr lang="el-GR" sz="2800" b="0" i="0" u="none" strike="noStrike" baseline="0" dirty="0" smtClean="0">
                <a:solidFill>
                  <a:srgbClr val="222A35"/>
                </a:solidFill>
                <a:latin typeface="Calibri" panose="020F0502020204030204" pitchFamily="34" charset="0"/>
              </a:rPr>
              <a:t>- </a:t>
            </a:r>
            <a:r>
              <a:rPr lang="el-GR" sz="2800" dirty="0">
                <a:solidFill>
                  <a:srgbClr val="000000"/>
                </a:solidFill>
                <a:latin typeface="Calibri" panose="020F0502020204030204" pitchFamily="34" charset="0"/>
              </a:rPr>
              <a:t>Διαφύλαξη περιουσιακών στοιχείων, </a:t>
            </a:r>
            <a:r>
              <a:rPr lang="el-GR" sz="2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πληροφορίας και </a:t>
            </a:r>
            <a:r>
              <a:rPr lang="el-GR" sz="2800" dirty="0">
                <a:solidFill>
                  <a:srgbClr val="000000"/>
                </a:solidFill>
                <a:latin typeface="Calibri" panose="020F0502020204030204" pitchFamily="34" charset="0"/>
              </a:rPr>
              <a:t>ανθρώπων</a:t>
            </a:r>
          </a:p>
          <a:p>
            <a:r>
              <a:rPr lang="el-GR" sz="2800" b="0" i="0" u="none" strike="noStrike" baseline="0" dirty="0" smtClean="0">
                <a:solidFill>
                  <a:srgbClr val="222A35"/>
                </a:solidFill>
                <a:latin typeface="Calibri" panose="020F0502020204030204" pitchFamily="34" charset="0"/>
              </a:rPr>
              <a:t>- </a:t>
            </a:r>
            <a:r>
              <a:rPr lang="el-GR" sz="2800" dirty="0">
                <a:solidFill>
                  <a:srgbClr val="000000"/>
                </a:solidFill>
                <a:latin typeface="Calibri" panose="020F0502020204030204" pitchFamily="34" charset="0"/>
              </a:rPr>
              <a:t>Διαχείριση πληροφορίας και πληροφοριακών συστημάτων</a:t>
            </a:r>
          </a:p>
          <a:p>
            <a:r>
              <a:rPr lang="el-GR" sz="2800" b="0" i="0" u="none" strike="noStrike" baseline="0" dirty="0" smtClean="0">
                <a:solidFill>
                  <a:srgbClr val="222A35"/>
                </a:solidFill>
                <a:latin typeface="Calibri" panose="020F0502020204030204" pitchFamily="34" charset="0"/>
              </a:rPr>
              <a:t>- </a:t>
            </a:r>
            <a:r>
              <a:rPr lang="el-GR" sz="2800" dirty="0">
                <a:solidFill>
                  <a:srgbClr val="000000"/>
                </a:solidFill>
                <a:latin typeface="Calibri" panose="020F0502020204030204" pitchFamily="34" charset="0"/>
              </a:rPr>
              <a:t>Νομικές υπηρεσίες</a:t>
            </a:r>
          </a:p>
          <a:p>
            <a:r>
              <a:rPr lang="el-GR" sz="2800" b="0" i="0" u="none" strike="noStrike" baseline="0" dirty="0" smtClean="0">
                <a:solidFill>
                  <a:srgbClr val="222A35"/>
                </a:solidFill>
                <a:latin typeface="Calibri" panose="020F0502020204030204" pitchFamily="34" charset="0"/>
              </a:rPr>
              <a:t>- </a:t>
            </a:r>
            <a:r>
              <a:rPr lang="el-GR" sz="2800" dirty="0">
                <a:solidFill>
                  <a:srgbClr val="000000"/>
                </a:solidFill>
                <a:latin typeface="Calibri" panose="020F0502020204030204" pitchFamily="34" charset="0"/>
              </a:rPr>
              <a:t>Επικοινωνίες</a:t>
            </a:r>
          </a:p>
          <a:p>
            <a:pPr marL="457200" indent="-457200">
              <a:buFontTx/>
              <a:buChar char="-"/>
            </a:pPr>
            <a:r>
              <a:rPr lang="el-GR" sz="2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Παραδοτέα </a:t>
            </a:r>
            <a:r>
              <a:rPr lang="el-GR" sz="2800" dirty="0">
                <a:solidFill>
                  <a:srgbClr val="000000"/>
                </a:solidFill>
                <a:latin typeface="Calibri" panose="020F0502020204030204" pitchFamily="34" charset="0"/>
              </a:rPr>
              <a:t>προγραμμάτων και </a:t>
            </a:r>
            <a:r>
              <a:rPr lang="el-GR" sz="2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υπηρεσιών, </a:t>
            </a:r>
          </a:p>
          <a:p>
            <a:pPr marL="457200" indent="-457200">
              <a:buFontTx/>
              <a:buChar char="-"/>
            </a:pPr>
            <a:r>
              <a:rPr lang="el-GR" sz="2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κλπ.</a:t>
            </a:r>
            <a:endParaRPr lang="el-GR" sz="28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621778"/>
      </p:ext>
    </p:extLst>
  </p:cSld>
  <p:clrMapOvr>
    <a:masterClrMapping/>
  </p:clrMapOvr>
</p:sld>
</file>

<file path=ppt/theme/theme1.xml><?xml version="1.0" encoding="utf-8"?>
<a:theme xmlns:a="http://schemas.openxmlformats.org/drawingml/2006/main" name="Θρόισμα">
  <a:themeElements>
    <a:clrScheme name="Θρόισμα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Θρόισμα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Θρόισμα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268</TotalTime>
  <Words>1464</Words>
  <Application>Microsoft Office PowerPoint</Application>
  <PresentationFormat>Ευρεία οθόνη</PresentationFormat>
  <Paragraphs>115</Paragraphs>
  <Slides>17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Calibri-Italic</vt:lpstr>
      <vt:lpstr>Century Gothic</vt:lpstr>
      <vt:lpstr>Wingdings 3</vt:lpstr>
      <vt:lpstr>Θρόισμα</vt:lpstr>
      <vt:lpstr>        Μονάδα Εσωτερικού Ελέγχου (Μ.Ε.Ε.) Αυτοτελές Τμήμα</vt:lpstr>
      <vt:lpstr>Θεσμικό πλαίσιο για τον εσωτερικό έλεγχο στους Οργανισμούς Τοπικής Αυτοδιοίκησης </vt:lpstr>
      <vt:lpstr>Ενέργειες του Δήμου Σπάτων – Αρτέμιδος  για την εφαρμογή του ν. 4795/2021 </vt:lpstr>
      <vt:lpstr> Τι είναι ο εσωτερικός έλεγχος;  </vt:lpstr>
      <vt:lpstr>Παρουσίαση του PowerPoint</vt:lpstr>
      <vt:lpstr>Υποχρεωτικά στοιχεία Διεθνούς Πλαισίου Επαγγελματικής Εφαρμογής</vt:lpstr>
      <vt:lpstr>Αρμόδιοι φορείς για τον συντονισμό, παρακολούθηση &amp; αξιολόγηση της λειτουργίας της Μ.Ε.Ε.</vt:lpstr>
      <vt:lpstr>Ετήσιος Προγραμματισμός Ελέγχων  έτος 2024</vt:lpstr>
      <vt:lpstr>Τυπικές διοικητικές δραστηριότητες στους δημόσιους οργανισμούς ως δυνητικές περιοχές ελέγχου :</vt:lpstr>
      <vt:lpstr>Αποστολή του Εσωτερικού Ελέγχου </vt:lpstr>
      <vt:lpstr>Εφαρμογή διοικητικών διαδικασιών</vt:lpstr>
      <vt:lpstr>Κίνδυνοι και αξιολόγηση αυτών</vt:lpstr>
      <vt:lpstr> Δημοσιονομικοί κίνδυνοι ΦΕΚ 4938/9-11-2020 ΑΡΘΡΟ 1: </vt:lpstr>
      <vt:lpstr>Σκοπός της αξιολόγησης των κινδύνων </vt:lpstr>
      <vt:lpstr>Διαδικασία διενέργειας ελέγχου</vt:lpstr>
      <vt:lpstr>Τελικό στάδιο ελέγχου</vt:lpstr>
      <vt:lpstr>Καταγραφή διαδικασιών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Θεσμικό πλαίσιο για τον εσωτερικό έλεγχο στους Οργανισμούς Τοπικής Αυτοδιοίκησης</dc:title>
  <dc:creator>ΕΛΕΝΗ ΤΟΥΝΤΑ</dc:creator>
  <cp:lastModifiedBy>ΕΛΕΝΗ ΤΟΥΝΤΑ</cp:lastModifiedBy>
  <cp:revision>26</cp:revision>
  <cp:lastPrinted>2024-01-05T09:37:21Z</cp:lastPrinted>
  <dcterms:created xsi:type="dcterms:W3CDTF">2024-01-04T10:43:44Z</dcterms:created>
  <dcterms:modified xsi:type="dcterms:W3CDTF">2024-09-10T05:40:05Z</dcterms:modified>
</cp:coreProperties>
</file>